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818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9" d="100"/>
          <a:sy n="119" d="100"/>
        </p:scale>
        <p:origin x="-1008" y="-108"/>
      </p:cViewPr>
      <p:guideLst>
        <p:guide orient="horz" pos="845"/>
        <p:guide pos="2880"/>
        <p:guide pos="1655"/>
        <p:guide pos="3107"/>
        <p:guide pos="3198"/>
        <p:guide pos="41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A12B8-7AF1-437E-93A1-4AC3C793E8DE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FA6B1-7D90-4D77-BBB2-4C18888CC38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4973027" y="332656"/>
            <a:ext cx="254428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err="1" smtClean="0"/>
              <a:t>Überproduktion</a:t>
            </a:r>
            <a:endParaRPr lang="en-US" sz="1600" dirty="0" smtClean="0"/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  <a:endParaRPr lang="en-US" sz="1600" dirty="0"/>
          </a:p>
        </p:txBody>
      </p:sp>
      <p:sp>
        <p:nvSpPr>
          <p:cNvPr id="8" name="Textfeld 7"/>
          <p:cNvSpPr txBox="1"/>
          <p:nvPr/>
        </p:nvSpPr>
        <p:spPr>
          <a:xfrm>
            <a:off x="6420202" y="1847726"/>
            <a:ext cx="254428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600" dirty="0" smtClean="0"/>
              <a:t>2. </a:t>
            </a:r>
            <a:r>
              <a:rPr lang="en-US" sz="1600" dirty="0" err="1" smtClean="0"/>
              <a:t>Bestände</a:t>
            </a:r>
            <a:endParaRPr lang="en-US" sz="1600" dirty="0" smtClean="0"/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  <a:endParaRPr lang="en-US" sz="1600" dirty="0"/>
          </a:p>
        </p:txBody>
      </p:sp>
      <p:sp>
        <p:nvSpPr>
          <p:cNvPr id="9" name="Textfeld 8"/>
          <p:cNvSpPr txBox="1"/>
          <p:nvPr/>
        </p:nvSpPr>
        <p:spPr>
          <a:xfrm>
            <a:off x="6420202" y="4149080"/>
            <a:ext cx="263437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600" dirty="0" smtClean="0"/>
              <a:t>3. </a:t>
            </a:r>
            <a:r>
              <a:rPr lang="en-US" sz="1600" dirty="0" err="1" smtClean="0"/>
              <a:t>Verluste</a:t>
            </a:r>
            <a:r>
              <a:rPr lang="en-US" sz="1600" dirty="0" smtClean="0"/>
              <a:t> </a:t>
            </a:r>
            <a:r>
              <a:rPr lang="en-US" sz="1600" dirty="0" err="1" smtClean="0"/>
              <a:t>im</a:t>
            </a:r>
            <a:r>
              <a:rPr lang="en-US" sz="1600" dirty="0" smtClean="0"/>
              <a:t> </a:t>
            </a:r>
            <a:r>
              <a:rPr lang="en-US" sz="1600" dirty="0" err="1" smtClean="0"/>
              <a:t>Herstellprozess</a:t>
            </a:r>
            <a:endParaRPr lang="en-US" sz="1600" dirty="0" smtClean="0"/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  <a:endParaRPr lang="en-US" sz="1600" dirty="0"/>
          </a:p>
        </p:txBody>
      </p:sp>
      <p:sp>
        <p:nvSpPr>
          <p:cNvPr id="10" name="Textfeld 9"/>
          <p:cNvSpPr txBox="1"/>
          <p:nvPr/>
        </p:nvSpPr>
        <p:spPr>
          <a:xfrm>
            <a:off x="4980041" y="5517232"/>
            <a:ext cx="25442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sz="1600" dirty="0" smtClean="0"/>
              <a:t>4. </a:t>
            </a:r>
            <a:r>
              <a:rPr lang="en-US" sz="1600" dirty="0" err="1" smtClean="0"/>
              <a:t>Bewegung</a:t>
            </a:r>
            <a:endParaRPr lang="en-US" sz="1600" dirty="0" smtClean="0"/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  <a:endParaRPr lang="en-US" sz="1600" dirty="0"/>
          </a:p>
        </p:txBody>
      </p:sp>
      <p:sp>
        <p:nvSpPr>
          <p:cNvPr id="11" name="Textfeld 10"/>
          <p:cNvSpPr txBox="1"/>
          <p:nvPr/>
        </p:nvSpPr>
        <p:spPr>
          <a:xfrm>
            <a:off x="1613970" y="5531423"/>
            <a:ext cx="254428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r"/>
            <a:r>
              <a:rPr lang="en-US" sz="1600" dirty="0" smtClean="0"/>
              <a:t>5. Transport</a:t>
            </a:r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  <a:endParaRPr lang="en-US" sz="1600" dirty="0"/>
          </a:p>
        </p:txBody>
      </p:sp>
      <p:sp>
        <p:nvSpPr>
          <p:cNvPr id="12" name="Textfeld 11"/>
          <p:cNvSpPr txBox="1"/>
          <p:nvPr/>
        </p:nvSpPr>
        <p:spPr>
          <a:xfrm>
            <a:off x="258098" y="4151982"/>
            <a:ext cx="244169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r"/>
            <a:r>
              <a:rPr lang="en-US" sz="1600" dirty="0" smtClean="0"/>
              <a:t>6. </a:t>
            </a:r>
            <a:r>
              <a:rPr lang="en-US" sz="1600" dirty="0" err="1" smtClean="0"/>
              <a:t>Warten</a:t>
            </a:r>
            <a:endParaRPr lang="en-US" sz="1600" dirty="0"/>
          </a:p>
          <a:p>
            <a:pPr marL="342900" indent="-342900"/>
            <a:r>
              <a:rPr lang="en-US" sz="1600" dirty="0" smtClean="0"/>
              <a:t>______________________</a:t>
            </a:r>
          </a:p>
          <a:p>
            <a:pPr marL="342900" indent="-342900"/>
            <a:r>
              <a:rPr lang="en-US" sz="1600" dirty="0" smtClean="0"/>
              <a:t>______________________</a:t>
            </a:r>
          </a:p>
          <a:p>
            <a:pPr marL="342900" indent="-342900"/>
            <a:r>
              <a:rPr lang="en-US" sz="1600" dirty="0" smtClean="0"/>
              <a:t>______________________</a:t>
            </a:r>
            <a:endParaRPr lang="en-US" sz="1600" dirty="0"/>
          </a:p>
        </p:txBody>
      </p:sp>
      <p:sp>
        <p:nvSpPr>
          <p:cNvPr id="13" name="Textfeld 12"/>
          <p:cNvSpPr txBox="1"/>
          <p:nvPr/>
        </p:nvSpPr>
        <p:spPr>
          <a:xfrm>
            <a:off x="155506" y="1847726"/>
            <a:ext cx="254428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r"/>
            <a:r>
              <a:rPr lang="en-US" sz="1600" dirty="0" smtClean="0"/>
              <a:t>7. </a:t>
            </a:r>
            <a:r>
              <a:rPr lang="en-US" sz="1600" dirty="0" err="1" smtClean="0"/>
              <a:t>Qualitätsfehler</a:t>
            </a:r>
            <a:endParaRPr lang="en-US" sz="1600" dirty="0" smtClean="0"/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</a:p>
          <a:p>
            <a:pPr marL="342900" indent="-342900"/>
            <a:r>
              <a:rPr lang="en-US" sz="1600" dirty="0" smtClean="0"/>
              <a:t>_______________________</a:t>
            </a:r>
            <a:endParaRPr lang="en-US" sz="1600" dirty="0"/>
          </a:p>
        </p:txBody>
      </p:sp>
      <p:sp>
        <p:nvSpPr>
          <p:cNvPr id="14" name="Textfeld 13"/>
          <p:cNvSpPr txBox="1"/>
          <p:nvPr/>
        </p:nvSpPr>
        <p:spPr>
          <a:xfrm>
            <a:off x="1110084" y="335558"/>
            <a:ext cx="30298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r"/>
            <a:r>
              <a:rPr lang="en-US" sz="1600" dirty="0"/>
              <a:t>8</a:t>
            </a:r>
            <a:r>
              <a:rPr lang="en-US" sz="1600" dirty="0" smtClean="0"/>
              <a:t>. </a:t>
            </a:r>
            <a:r>
              <a:rPr lang="en-US" sz="1600" dirty="0" err="1" smtClean="0"/>
              <a:t>Gesundheitsschädigende</a:t>
            </a:r>
            <a:r>
              <a:rPr lang="en-US" sz="1600" dirty="0" smtClean="0"/>
              <a:t> </a:t>
            </a:r>
            <a:r>
              <a:rPr lang="en-US" sz="1600" dirty="0" err="1" smtClean="0"/>
              <a:t>Arbeit</a:t>
            </a:r>
            <a:endParaRPr lang="en-US" sz="1600" dirty="0" smtClean="0"/>
          </a:p>
          <a:p>
            <a:pPr marL="342900" indent="-342900" algn="r"/>
            <a:r>
              <a:rPr lang="en-US" sz="1600" dirty="0" smtClean="0"/>
              <a:t>_______________________</a:t>
            </a:r>
          </a:p>
          <a:p>
            <a:pPr marL="342900" indent="-342900" algn="r"/>
            <a:r>
              <a:rPr lang="en-US" sz="1600" dirty="0" smtClean="0"/>
              <a:t>_______________________</a:t>
            </a:r>
          </a:p>
          <a:p>
            <a:pPr marL="342900" indent="-342900" algn="r"/>
            <a:r>
              <a:rPr lang="en-US" sz="1600" dirty="0" smtClean="0"/>
              <a:t>_______________________</a:t>
            </a:r>
            <a:endParaRPr lang="en-US" sz="1600" dirty="0"/>
          </a:p>
        </p:txBody>
      </p:sp>
      <p:grpSp>
        <p:nvGrpSpPr>
          <p:cNvPr id="18" name="Gruppieren 17"/>
          <p:cNvGrpSpPr/>
          <p:nvPr/>
        </p:nvGrpSpPr>
        <p:grpSpPr>
          <a:xfrm>
            <a:off x="2661651" y="1590659"/>
            <a:ext cx="3782557" cy="3782557"/>
            <a:chOff x="2661651" y="1590659"/>
            <a:chExt cx="3782557" cy="3782557"/>
          </a:xfrm>
        </p:grpSpPr>
        <p:sp>
          <p:nvSpPr>
            <p:cNvPr id="6" name="Ellipse 5"/>
            <p:cNvSpPr/>
            <p:nvPr/>
          </p:nvSpPr>
          <p:spPr>
            <a:xfrm>
              <a:off x="2661651" y="1590659"/>
              <a:ext cx="3782557" cy="3782557"/>
            </a:xfrm>
            <a:prstGeom prst="ellipse">
              <a:avLst/>
            </a:prstGeom>
            <a:gradFill flip="none" rotWithShape="1">
              <a:gsLst>
                <a:gs pos="50000">
                  <a:schemeClr val="bg1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05175" y="2276872"/>
              <a:ext cx="2533650" cy="267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feld 15"/>
            <p:cNvSpPr txBox="1"/>
            <p:nvPr/>
          </p:nvSpPr>
          <p:spPr>
            <a:xfrm>
              <a:off x="4173738" y="2924944"/>
              <a:ext cx="1341382" cy="523220"/>
            </a:xfrm>
            <a:prstGeom prst="rect">
              <a:avLst/>
            </a:prstGeom>
            <a:solidFill>
              <a:schemeClr val="bg1"/>
            </a:solidFill>
            <a:scene3d>
              <a:camera prst="orthographicFront">
                <a:rot lat="0" lon="21021993" rev="290354"/>
              </a:camera>
              <a:lightRig rig="threePt" dir="t"/>
            </a:scene3d>
            <a:sp3d prstMaterial="matte">
              <a:bevelT w="88900"/>
            </a:sp3d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 Narrow" pitchFamily="34" charset="0"/>
                </a:rPr>
                <a:t>Die 8 </a:t>
              </a:r>
              <a:r>
                <a:rPr lang="en-US" sz="1400" b="1" dirty="0" err="1" smtClean="0">
                  <a:latin typeface="Arial Narrow" pitchFamily="34" charset="0"/>
                </a:rPr>
                <a:t>Arten</a:t>
              </a:r>
              <a:r>
                <a:rPr lang="en-US" sz="1400" b="1" dirty="0" smtClean="0">
                  <a:latin typeface="Arial Narrow" pitchFamily="34" charset="0"/>
                </a:rPr>
                <a:t> </a:t>
              </a:r>
              <a:r>
                <a:rPr lang="en-US" sz="1400" b="1" dirty="0" err="1" smtClean="0">
                  <a:latin typeface="Arial Narrow" pitchFamily="34" charset="0"/>
                </a:rPr>
                <a:t>der</a:t>
              </a:r>
              <a:r>
                <a:rPr lang="en-US" sz="1400" b="1" dirty="0" smtClean="0">
                  <a:latin typeface="Arial Narrow" pitchFamily="34" charset="0"/>
                </a:rPr>
                <a:t> </a:t>
              </a:r>
              <a:br>
                <a:rPr lang="en-US" sz="1400" b="1" dirty="0" smtClean="0">
                  <a:latin typeface="Arial Narrow" pitchFamily="34" charset="0"/>
                </a:rPr>
              </a:br>
              <a:r>
                <a:rPr lang="en-US" sz="1400" b="1" dirty="0" err="1" smtClean="0">
                  <a:latin typeface="Arial Narrow" pitchFamily="34" charset="0"/>
                </a:rPr>
                <a:t>Verschwendung</a:t>
              </a:r>
              <a:endParaRPr lang="en-US" sz="1400" b="1" dirty="0">
                <a:latin typeface="Arial Narrow" pitchFamily="34" charset="0"/>
              </a:endParaRPr>
            </a:p>
          </p:txBody>
        </p:sp>
        <p:sp>
          <p:nvSpPr>
            <p:cNvPr id="17" name="Ellipse 16"/>
            <p:cNvSpPr/>
            <p:nvPr/>
          </p:nvSpPr>
          <p:spPr>
            <a:xfrm>
              <a:off x="3613318" y="3429000"/>
              <a:ext cx="72008" cy="14401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hteck 18"/>
          <p:cNvSpPr/>
          <p:nvPr/>
        </p:nvSpPr>
        <p:spPr>
          <a:xfrm>
            <a:off x="7740352" y="5805264"/>
            <a:ext cx="12961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700" dirty="0" smtClean="0">
                <a:latin typeface="Arial Rounded MT Bold" pitchFamily="34" charset="0"/>
              </a:rPr>
              <a:t>© </a:t>
            </a:r>
            <a:r>
              <a:rPr lang="de-DE" sz="700" dirty="0" err="1" smtClean="0">
                <a:latin typeface="Arial Rounded MT Bold" pitchFamily="34" charset="0"/>
              </a:rPr>
              <a:t>by</a:t>
            </a:r>
            <a:r>
              <a:rPr lang="de-DE" sz="700" dirty="0" smtClean="0">
                <a:latin typeface="Arial Rounded MT Bold" pitchFamily="34" charset="0"/>
              </a:rPr>
              <a:t> </a:t>
            </a:r>
            <a:r>
              <a:rPr lang="de-DE" sz="700" dirty="0" err="1" smtClean="0">
                <a:latin typeface="Arial Rounded MT Bold" pitchFamily="34" charset="0"/>
              </a:rPr>
              <a:t>kvp-factory</a:t>
            </a:r>
            <a:r>
              <a:rPr lang="de-DE" sz="700" dirty="0" smtClean="0">
                <a:latin typeface="Arial Rounded MT Bold" pitchFamily="34" charset="0"/>
              </a:rPr>
              <a:t> </a:t>
            </a:r>
            <a:r>
              <a:rPr lang="de-DE" sz="700" dirty="0" smtClean="0">
                <a:latin typeface="Arial Rounded MT Bold" pitchFamily="34" charset="0"/>
              </a:rPr>
              <a:t>2011</a:t>
            </a:r>
          </a:p>
          <a:p>
            <a:r>
              <a:rPr lang="de-CH" sz="700" dirty="0" smtClean="0"/>
              <a:t>Frank Menzel: Einfach besser arbeiten. KVP und </a:t>
            </a:r>
            <a:r>
              <a:rPr lang="de-CH" sz="700" dirty="0" err="1" smtClean="0"/>
              <a:t>Kaizen</a:t>
            </a:r>
            <a:r>
              <a:rPr lang="de-CH" sz="700" dirty="0" smtClean="0"/>
              <a:t> – Kontinuierliche Verbesserungsprozesse erfolgreich gestalten. Zürich: Versus Verlag 2010, </a:t>
            </a:r>
          </a:p>
          <a:p>
            <a:r>
              <a:rPr lang="de-CH" sz="700" dirty="0" smtClean="0"/>
              <a:t>ISBN </a:t>
            </a:r>
            <a:r>
              <a:rPr lang="de-CH" sz="700" dirty="0" smtClean="0"/>
              <a:t>978-3-03909-203-1</a:t>
            </a:r>
            <a:endParaRPr lang="de-CH" sz="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Bildschirmpräsentation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Laertes</dc:creator>
  <cp:lastModifiedBy>Judith Henzmann</cp:lastModifiedBy>
  <cp:revision>10</cp:revision>
  <dcterms:created xsi:type="dcterms:W3CDTF">2011-06-03T16:04:00Z</dcterms:created>
  <dcterms:modified xsi:type="dcterms:W3CDTF">2015-06-29T08:49:23Z</dcterms:modified>
</cp:coreProperties>
</file>