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303" r:id="rId2"/>
    <p:sldId id="275" r:id="rId3"/>
    <p:sldId id="293" r:id="rId4"/>
    <p:sldId id="296" r:id="rId5"/>
    <p:sldId id="298" r:id="rId6"/>
    <p:sldId id="295" r:id="rId7"/>
    <p:sldId id="301" r:id="rId8"/>
    <p:sldId id="300" r:id="rId9"/>
  </p:sldIdLst>
  <p:sldSz cx="9144000" cy="6858000" type="screen4x3"/>
  <p:notesSz cx="6789738" cy="9929813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9E8"/>
    <a:srgbClr val="FF0000"/>
    <a:srgbClr val="FF2D2D"/>
    <a:srgbClr val="FFFF00"/>
    <a:srgbClr val="008000"/>
    <a:srgbClr val="009E47"/>
    <a:srgbClr val="FF3300"/>
    <a:srgbClr val="01396C"/>
    <a:srgbClr val="FFFFB7"/>
    <a:srgbClr val="DF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5" autoAdjust="0"/>
    <p:restoredTop sz="99660" autoAdjust="0"/>
  </p:normalViewPr>
  <p:slideViewPr>
    <p:cSldViewPr>
      <p:cViewPr>
        <p:scale>
          <a:sx n="100" d="100"/>
          <a:sy n="100" d="100"/>
        </p:scale>
        <p:origin x="-1350" y="-282"/>
      </p:cViewPr>
      <p:guideLst>
        <p:guide orient="horz" pos="3702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234" y="0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4" y="4716222"/>
            <a:ext cx="5431472" cy="4468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2443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234" y="9432443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8E5C65-0BE5-4DE7-929B-F3F6AE01C7B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13148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563B02-FD11-40B6-8DE9-FBAF9FC54ABA}" type="slidenum">
              <a:rPr lang="de-CH" altLang="de-DE" sz="1200"/>
              <a:pPr eaLnBrk="1" hangingPunct="1"/>
              <a:t>1</a:t>
            </a:fld>
            <a:endParaRPr lang="de-CH" altLang="de-DE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A5F8A2-2FF1-45D6-B983-73DB88DA429B}" type="slidenum">
              <a:rPr lang="de-CH" altLang="de-DE" sz="1200"/>
              <a:pPr eaLnBrk="1" hangingPunct="1"/>
              <a:t>2</a:t>
            </a:fld>
            <a:endParaRPr lang="de-CH" altLang="de-DE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979427-2600-403D-98EC-BDBE13999F16}" type="slidenum">
              <a:rPr lang="de-CH" altLang="de-DE" sz="1200"/>
              <a:pPr eaLnBrk="1" hangingPunct="1"/>
              <a:t>3</a:t>
            </a:fld>
            <a:endParaRPr lang="de-CH" altLang="de-DE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1994C8-66CB-486B-BD92-1FD9DA35A852}" type="slidenum">
              <a:rPr lang="de-CH" altLang="de-DE" sz="1200"/>
              <a:pPr eaLnBrk="1" hangingPunct="1"/>
              <a:t>4</a:t>
            </a:fld>
            <a:endParaRPr lang="de-CH" altLang="de-DE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D062A8-680A-4798-ADC0-9A6E4CE0C204}" type="slidenum">
              <a:rPr lang="de-CH" altLang="de-DE" sz="1200"/>
              <a:pPr eaLnBrk="1" hangingPunct="1"/>
              <a:t>5</a:t>
            </a:fld>
            <a:endParaRPr lang="de-CH" altLang="de-DE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6A950D-EC61-426B-8DE9-FF56F327FA49}" type="slidenum">
              <a:rPr lang="de-CH" altLang="de-DE" sz="1200"/>
              <a:pPr eaLnBrk="1" hangingPunct="1"/>
              <a:t>6</a:t>
            </a:fld>
            <a:endParaRPr lang="de-CH" altLang="de-DE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A736D8-EA62-43BF-8A60-BEEE1EA46968}" type="slidenum">
              <a:rPr lang="de-CH" altLang="de-DE" sz="1200"/>
              <a:pPr eaLnBrk="1" hangingPunct="1"/>
              <a:t>7</a:t>
            </a:fld>
            <a:endParaRPr lang="de-CH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A4A348-78CA-407C-B04B-0D8961DFA571}" type="slidenum">
              <a:rPr lang="de-CH" altLang="de-DE" sz="1200"/>
              <a:pPr eaLnBrk="1" hangingPunct="1"/>
              <a:t>8</a:t>
            </a:fld>
            <a:endParaRPr lang="de-CH" altLang="de-DE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+mn-lt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CH" sz="1000" b="1" i="1" dirty="0">
              <a:solidFill>
                <a:srgbClr val="01396C"/>
              </a:solidFill>
              <a:latin typeface="+mn-lt"/>
            </a:endParaRP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+mn-lt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Wernigk</a:t>
            </a:r>
            <a:endParaRPr lang="de-CH" sz="1000" noProof="1">
              <a:solidFill>
                <a:srgbClr val="01396C"/>
              </a:solidFill>
              <a:latin typeface="+mn-lt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496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38819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3803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b="1" dirty="0" smtClean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</a:t>
            </a:r>
            <a:endParaRPr lang="de-CH" b="1" dirty="0">
              <a:solidFill>
                <a:srgbClr val="000099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123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2.xlsx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 smtClean="0"/>
              <a:t>Strategie &lt;</a:t>
            </a:r>
            <a:r>
              <a:rPr lang="de-CH" altLang="de-DE" sz="2000" i="1" dirty="0" smtClean="0"/>
              <a:t>Firmenname</a:t>
            </a:r>
            <a:r>
              <a:rPr lang="de-CH" altLang="de-DE" sz="2000" dirty="0" smtClean="0"/>
              <a:t>&gt;</a:t>
            </a:r>
            <a:br>
              <a:rPr lang="de-CH" altLang="de-DE" sz="2000" dirty="0" smtClean="0"/>
            </a:br>
            <a:r>
              <a:rPr lang="de-CH" altLang="de-DE" sz="2000" dirty="0" smtClean="0"/>
              <a:t/>
            </a:r>
            <a:br>
              <a:rPr lang="de-CH" altLang="de-DE" sz="2000" dirty="0" smtClean="0"/>
            </a:br>
            <a:r>
              <a:rPr lang="de-CH" altLang="de-DE" sz="2000" dirty="0" smtClean="0"/>
              <a:t>Schritt 5: Massnahmen</a:t>
            </a:r>
          </a:p>
        </p:txBody>
      </p:sp>
      <p:sp>
        <p:nvSpPr>
          <p:cNvPr id="3074" name="Rectangle 79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3075" name="Rectangle 80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8AE10F-BC1A-44C4-9B64-EC76E78ECC51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pic>
        <p:nvPicPr>
          <p:cNvPr id="307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Masterfolien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Ansicht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&gt;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Hellblaue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enthalten vorgegebene </a:t>
            </a: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Beschriftungen.</a:t>
            </a:r>
            <a:endParaRPr lang="de-CH" altLang="de-DE" sz="12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Hellgelbe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nicht mehr benötigte 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409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0E982F-69C6-4B31-9FAE-A3BD58B9B54C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  Massnahmen</a:t>
            </a:r>
            <a:endParaRPr lang="de-CH" altLang="de-DE" sz="1800" noProof="1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936000"/>
            <a:ext cx="9144000" cy="2060025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>
            <a:lvl1pPr marL="714375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10000"/>
              <a:buFont typeface="Wingdings" pitchFamily="2" charset="2"/>
              <a:buChar char="w"/>
              <a:defRPr sz="1400" b="1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117951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200" b="1">
                <a:solidFill>
                  <a:srgbClr val="FF0000"/>
                </a:solidFill>
                <a:latin typeface="+mn-lt"/>
              </a:defRPr>
            </a:lvl2pPr>
            <a:lvl3pPr marL="1587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+mn-lt"/>
              </a:defRPr>
            </a:lvl3pPr>
            <a:lvl4pPr marL="19954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rgbClr val="FF0000"/>
                </a:solidFill>
                <a:latin typeface="+mn-lt"/>
              </a:defRPr>
            </a:lvl4pPr>
            <a:lvl5pPr marL="24034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5pPr>
            <a:lvl6pPr marL="28606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6pPr>
            <a:lvl7pPr marL="33178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7pPr>
            <a:lvl8pPr marL="37750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8pPr>
            <a:lvl9pPr marL="42322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9pPr>
          </a:lstStyle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5.1 	Bekenntnis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5.2	Projektorganisation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5.3	Masterplan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5.4	Massnahmenprogramm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5.5	Projektbudget</a:t>
            </a:r>
            <a:endParaRPr lang="de-CH" altLang="de-DE" sz="1600" noProof="1">
              <a:solidFill>
                <a:srgbClr val="01396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512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C49136-3185-4097-9226-503319F26080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3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5.1  Bekenntnis</a:t>
            </a:r>
            <a:endParaRPr lang="de-CH" altLang="de-DE" sz="1800" noProof="1" smtClean="0"/>
          </a:p>
        </p:txBody>
      </p:sp>
      <p:graphicFrame>
        <p:nvGraphicFramePr>
          <p:cNvPr id="212098" name="Group 13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56847122"/>
              </p:ext>
            </p:extLst>
          </p:nvPr>
        </p:nvGraphicFramePr>
        <p:xfrm>
          <a:off x="360000" y="3717176"/>
          <a:ext cx="8640000" cy="1296000"/>
        </p:xfrm>
        <a:graphic>
          <a:graphicData uri="http://schemas.openxmlformats.org/drawingml/2006/table">
            <a:tbl>
              <a:tblPr/>
              <a:tblGrid>
                <a:gridCol w="4283187"/>
                <a:gridCol w="4356813"/>
              </a:tblGrid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Die Geschäftsleitung</a:t>
                      </a: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Der Verwaltungsrat</a:t>
                      </a: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60000" y="936000"/>
            <a:ext cx="8640000" cy="2565008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66700" indent="-2476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>
                <a:latin typeface="+mn-lt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C22EE7-D24E-4A25-ABD9-623CDE36EBF1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4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5.2  Projektorganisation</a:t>
            </a:r>
            <a:endParaRPr lang="de-CH" altLang="de-DE" sz="1800" noProof="1" smtClean="0"/>
          </a:p>
        </p:txBody>
      </p:sp>
      <p:graphicFrame>
        <p:nvGraphicFramePr>
          <p:cNvPr id="228644" name="Group 131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3535692"/>
              </p:ext>
            </p:extLst>
          </p:nvPr>
        </p:nvGraphicFramePr>
        <p:xfrm>
          <a:off x="360000" y="936000"/>
          <a:ext cx="8640763" cy="3313440"/>
        </p:xfrm>
        <a:graphic>
          <a:graphicData uri="http://schemas.openxmlformats.org/drawingml/2006/table">
            <a:tbl>
              <a:tblPr/>
              <a:tblGrid>
                <a:gridCol w="647700"/>
                <a:gridCol w="1692092"/>
                <a:gridCol w="1872208"/>
                <a:gridCol w="791800"/>
                <a:gridCol w="1080408"/>
                <a:gridCol w="827767"/>
                <a:gridCol w="431800"/>
                <a:gridCol w="1296988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5.2.1</a:t>
                      </a: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Projektbezeichnung</a:t>
                      </a:r>
                    </a:p>
                  </a:txBody>
                  <a:tcPr marL="90000" marR="90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</a:t>
                      </a:r>
                    </a:p>
                  </a:txBody>
                  <a:tcPr marL="90000" marR="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Visum von/am</a:t>
                      </a:r>
                    </a:p>
                  </a:txBody>
                  <a:tcPr marL="90000" marR="18000" marT="36000" marB="3600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5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Projektsteuerung (PS)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Sitzungsrhythmus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Projektleitung (PL)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Sitzungsrhythmus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rowSpan="9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Projektteam (PT)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rowSpan="9"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Funktion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Wer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Unterstellung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Controlling</a:t>
                      </a:r>
                    </a:p>
                  </a:txBody>
                  <a:tcPr marL="90000" marR="90000" marT="36000" marB="36000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16" name="AutoShape 595"/>
          <p:cNvSpPr>
            <a:spLocks/>
          </p:cNvSpPr>
          <p:nvPr/>
        </p:nvSpPr>
        <p:spPr bwMode="auto">
          <a:xfrm>
            <a:off x="5148263" y="260648"/>
            <a:ext cx="3995737" cy="380480"/>
          </a:xfrm>
          <a:prstGeom prst="borderCallout2">
            <a:avLst>
              <a:gd name="adj1" fmla="val 24000"/>
              <a:gd name="adj2" fmla="val -1907"/>
              <a:gd name="adj3" fmla="val 24000"/>
              <a:gd name="adj4" fmla="val -65671"/>
              <a:gd name="adj5" fmla="val 221667"/>
              <a:gd name="adj6" fmla="val -10731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Füllen Sie bei Bedarf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je ein separates Formular pro SGE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aus.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717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A41535-FFFA-4659-ABD5-66E3F5E39416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5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5.3  Masterplan</a:t>
            </a:r>
            <a:endParaRPr lang="de-CH" altLang="de-DE" sz="1800" noProof="1" smtClean="0"/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60000" y="5138901"/>
            <a:ext cx="8640000" cy="226591"/>
            <a:chOff x="-612576" y="4452501"/>
            <a:chExt cx="8640000" cy="226591"/>
          </a:xfrm>
        </p:grpSpPr>
        <p:sp>
          <p:nvSpPr>
            <p:cNvPr id="14" name="Text Box 197"/>
            <p:cNvSpPr txBox="1">
              <a:spLocks noChangeArrowheads="1"/>
            </p:cNvSpPr>
            <p:nvPr/>
          </p:nvSpPr>
          <p:spPr bwMode="auto">
            <a:xfrm>
              <a:off x="-612576" y="4452501"/>
              <a:ext cx="8640000" cy="226591"/>
            </a:xfrm>
            <a:prstGeom prst="rect">
              <a:avLst/>
            </a:prstGeom>
            <a:solidFill>
              <a:srgbClr val="CAD9E8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36000" rIns="90000" bIns="3600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000" dirty="0" smtClean="0">
                  <a:latin typeface="+mn-lt"/>
                </a:rPr>
                <a:t>       </a:t>
              </a:r>
              <a:r>
                <a:rPr lang="de-CH" altLang="de-DE" sz="1000" dirty="0">
                  <a:latin typeface="+mn-lt"/>
                </a:rPr>
                <a:t>= Tätigkeit           = Meilenstein           = Entscheid </a:t>
              </a:r>
            </a:p>
          </p:txBody>
        </p:sp>
        <p:sp>
          <p:nvSpPr>
            <p:cNvPr id="16" name="Rectangle 22"/>
            <p:cNvSpPr>
              <a:spLocks noChangeArrowheads="1"/>
            </p:cNvSpPr>
            <p:nvPr/>
          </p:nvSpPr>
          <p:spPr bwMode="auto">
            <a:xfrm>
              <a:off x="-468883" y="4493564"/>
              <a:ext cx="144000" cy="1444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503080" y="4493564"/>
              <a:ext cx="142875" cy="14446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1655208" y="4493564"/>
              <a:ext cx="142875" cy="144463"/>
            </a:xfrm>
            <a:prstGeom prst="rect">
              <a:avLst/>
            </a:prstGeom>
            <a:solidFill>
              <a:srgbClr val="0139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669208"/>
              </p:ext>
            </p:extLst>
          </p:nvPr>
        </p:nvGraphicFramePr>
        <p:xfrm>
          <a:off x="360000" y="936000"/>
          <a:ext cx="8640000" cy="3534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Arbeitsblatt" r:id="rId5" imgW="10734770" imgH="4391120" progId="Excel.Sheet.12">
                  <p:embed/>
                </p:oleObj>
              </mc:Choice>
              <mc:Fallback>
                <p:oleObj name="Arbeitsblatt" r:id="rId5" imgW="10734770" imgH="4391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3534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FC8B13-EEAD-460B-BCA8-127DA92E33FC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6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5.4  Massnahmenprogramm</a:t>
            </a:r>
            <a:endParaRPr lang="de-CH" altLang="de-DE" sz="1800" noProof="1" smtClean="0"/>
          </a:p>
        </p:txBody>
      </p:sp>
      <p:sp>
        <p:nvSpPr>
          <p:cNvPr id="8197" name="Line 254"/>
          <p:cNvSpPr>
            <a:spLocks noChangeShapeType="1"/>
          </p:cNvSpPr>
          <p:nvPr/>
        </p:nvSpPr>
        <p:spPr bwMode="auto">
          <a:xfrm>
            <a:off x="3876675" y="9318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graphicFrame>
        <p:nvGraphicFramePr>
          <p:cNvPr id="229649" name="Group 3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269465"/>
              </p:ext>
            </p:extLst>
          </p:nvPr>
        </p:nvGraphicFramePr>
        <p:xfrm>
          <a:off x="360000" y="936000"/>
          <a:ext cx="8640763" cy="3568460"/>
        </p:xfrm>
        <a:graphic>
          <a:graphicData uri="http://schemas.openxmlformats.org/drawingml/2006/table">
            <a:tbl>
              <a:tblPr/>
              <a:tblGrid>
                <a:gridCol w="369888"/>
                <a:gridCol w="179387"/>
                <a:gridCol w="890588"/>
                <a:gridCol w="792162"/>
                <a:gridCol w="863997"/>
                <a:gridCol w="1368028"/>
                <a:gridCol w="555096"/>
                <a:gridCol w="165108"/>
                <a:gridCol w="945084"/>
                <a:gridCol w="715962"/>
                <a:gridCol w="671513"/>
                <a:gridCol w="1123950"/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5.4.1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Projektbezeichnung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18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Kontrolldatum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Erstellungsdatum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Visum von/am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Massnahme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verantwortlich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Termin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Priorität*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Status°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Bemerkungen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 Box 197"/>
          <p:cNvSpPr txBox="1">
            <a:spLocks noChangeArrowheads="1"/>
          </p:cNvSpPr>
          <p:nvPr/>
        </p:nvSpPr>
        <p:spPr bwMode="auto">
          <a:xfrm>
            <a:off x="360000" y="4985757"/>
            <a:ext cx="8640000" cy="380480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tabLst>
                <a:tab pos="180975" algn="l"/>
              </a:tabLst>
            </a:pP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1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erfolgsentscheidend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2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sehr wichtig   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3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wichtig    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  <a:p>
            <a:pPr lvl="0" eaLnBrk="1" hangingPunct="1">
              <a:tabLst>
                <a:tab pos="180975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°)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erl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.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erledigt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i.A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.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in Arbeit/auf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i.A./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V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in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Arbeit, mit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Verzug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V!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noch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nicht in Arbeit, mit Verzug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!     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Z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zurückgestellt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1433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9AF26D-5B8E-4FCA-A55A-4A7A610E9A18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7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Hilfsfolie zu 5.4  (Massnahmenprogramm)</a:t>
            </a:r>
            <a:endParaRPr lang="de-CH" altLang="de-DE" sz="1800" noProof="1" smtClean="0"/>
          </a:p>
        </p:txBody>
      </p:sp>
      <p:sp>
        <p:nvSpPr>
          <p:cNvPr id="14341" name="Line 3"/>
          <p:cNvSpPr>
            <a:spLocks noChangeShapeType="1"/>
          </p:cNvSpPr>
          <p:nvPr/>
        </p:nvSpPr>
        <p:spPr bwMode="auto">
          <a:xfrm>
            <a:off x="3876675" y="9318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graphicFrame>
        <p:nvGraphicFramePr>
          <p:cNvPr id="232248" name="Group 8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350942"/>
              </p:ext>
            </p:extLst>
          </p:nvPr>
        </p:nvGraphicFramePr>
        <p:xfrm>
          <a:off x="323850" y="981075"/>
          <a:ext cx="8640762" cy="4489453"/>
        </p:xfrm>
        <a:graphic>
          <a:graphicData uri="http://schemas.openxmlformats.org/drawingml/2006/table">
            <a:tbl>
              <a:tblPr/>
              <a:tblGrid>
                <a:gridCol w="1079500"/>
                <a:gridCol w="1224434"/>
                <a:gridCol w="331237"/>
                <a:gridCol w="331237"/>
                <a:gridCol w="331237"/>
                <a:gridCol w="331237"/>
                <a:gridCol w="331237"/>
                <a:gridCol w="3150293"/>
                <a:gridCol w="1530350"/>
              </a:tblGrid>
              <a:tr h="274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3" marB="36003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Erfüllungsgrad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3" marB="36003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</a:tr>
              <a:tr h="2746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Unternehmensbereich*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</a:t>
                      </a: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</a:t>
                      </a: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</a:t>
                      </a: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49804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Massnahmen (zu übertragen in 5.4)</a:t>
                      </a: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Strategische „Leadership“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Organisation</a:t>
                      </a: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/ </a:t>
                      </a: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Prozesse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Management</a:t>
                      </a: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</a:t>
                      </a: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ysteme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Ressourcenallokation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Information</a:t>
                      </a: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/ </a:t>
                      </a: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Kommunikation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Anreizsysteme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7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Kultur / Arbeitsumgebung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 dirty="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Personal / Kompetenzen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377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9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Regelungen</a:t>
                      </a: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1200"/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3" marB="360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203848" y="2173895"/>
            <a:ext cx="4211637" cy="996033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/>
          <a:p>
            <a:pPr marL="180000" indent="-180000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D</a:t>
            </a:r>
            <a:r>
              <a:rPr lang="de-CH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amit </a:t>
            </a:r>
            <a:r>
              <a:rPr lang="de-CH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die „weichen Faktoren“ in der Umsetzung nicht vergessen werden, können Sie die wesentlichen Faktoren in dieser Folie kurz einschätzen und die entsprechenden Massnahmen daraus ableiten.</a:t>
            </a:r>
          </a:p>
          <a:p>
            <a:pPr marL="180000" indent="-180000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Übertragen Sie sodann die abgeleiteten </a:t>
            </a:r>
            <a:r>
              <a:rPr lang="de-CH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Massnahmen </a:t>
            </a:r>
            <a:r>
              <a:rPr lang="de-CH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in </a:t>
            </a:r>
            <a:r>
              <a:rPr lang="de-CH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das Massnahmenprogramm (5.4</a:t>
            </a:r>
            <a:r>
              <a:rPr lang="de-CH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.).</a:t>
            </a:r>
            <a:endParaRPr lang="de-CH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9" name="Text Box 197"/>
          <p:cNvSpPr txBox="1">
            <a:spLocks noChangeArrowheads="1"/>
          </p:cNvSpPr>
          <p:nvPr/>
        </p:nvSpPr>
        <p:spPr bwMode="auto">
          <a:xfrm>
            <a:off x="323850" y="6198170"/>
            <a:ext cx="8640000" cy="226591"/>
          </a:xfrm>
          <a:prstGeom prst="rect">
            <a:avLst/>
          </a:prstGeom>
          <a:solidFill>
            <a:srgbClr val="DFE8F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tabLst>
                <a:tab pos="180975" algn="l"/>
              </a:tabLst>
            </a:pP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 Erläuterungen: vgl. Leitfaden, Teilschritt 5.4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326303"/>
              </p:ext>
            </p:extLst>
          </p:nvPr>
        </p:nvGraphicFramePr>
        <p:xfrm>
          <a:off x="360000" y="936000"/>
          <a:ext cx="8640000" cy="3665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Arbeitsblatt" r:id="rId5" imgW="9410605" imgH="3991070" progId="Excel.Sheet.12">
                  <p:embed/>
                </p:oleObj>
              </mc:Choice>
              <mc:Fallback>
                <p:oleObj name="Arbeitsblatt" r:id="rId5" imgW="9410605" imgH="39910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36652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5-Massnahmen / &lt;Datum&gt;</a:t>
            </a:r>
          </a:p>
        </p:txBody>
      </p:sp>
      <p:sp>
        <p:nvSpPr>
          <p:cNvPr id="1536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EFFAC8-82F4-4308-85DE-9C9F990AA79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8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z="1800" smtClean="0"/>
              <a:t>5.5  Projektbudget</a:t>
            </a:r>
            <a:endParaRPr lang="de-CH" altLang="de-DE" sz="1800" noProof="1" smtClean="0"/>
          </a:p>
        </p:txBody>
      </p:sp>
      <p:sp>
        <p:nvSpPr>
          <p:cNvPr id="15366" name="Line 4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15368" name="AutoShape 35"/>
          <p:cNvSpPr>
            <a:spLocks/>
          </p:cNvSpPr>
          <p:nvPr/>
        </p:nvSpPr>
        <p:spPr bwMode="auto">
          <a:xfrm>
            <a:off x="5148263" y="188640"/>
            <a:ext cx="3995737" cy="380480"/>
          </a:xfrm>
          <a:prstGeom prst="borderCallout2">
            <a:avLst>
              <a:gd name="adj1" fmla="val 24000"/>
              <a:gd name="adj2" fmla="val -1907"/>
              <a:gd name="adj3" fmla="val 24000"/>
              <a:gd name="adj4" fmla="val -65671"/>
              <a:gd name="adj5" fmla="val 221667"/>
              <a:gd name="adj6" fmla="val -10731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Füllen Sie Bedarf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je ein separates Formular pro SGE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aus.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5383713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 Box 197"/>
          <p:cNvSpPr txBox="1">
            <a:spLocks noChangeArrowheads="1"/>
          </p:cNvSpPr>
          <p:nvPr/>
        </p:nvSpPr>
        <p:spPr bwMode="auto">
          <a:xfrm>
            <a:off x="360000" y="5072414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über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Budgetlinie     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unter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Budgetlinie  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ok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   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!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Vorsicht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4355976" y="1340768"/>
            <a:ext cx="4634037" cy="3240360"/>
            <a:chOff x="5197462" y="1340768"/>
            <a:chExt cx="4634037" cy="3024335"/>
          </a:xfrm>
        </p:grpSpPr>
        <p:sp>
          <p:nvSpPr>
            <p:cNvPr id="15370" name="Rectangle 39"/>
            <p:cNvSpPr>
              <a:spLocks noChangeArrowheads="1"/>
            </p:cNvSpPr>
            <p:nvPr/>
          </p:nvSpPr>
          <p:spPr bwMode="auto">
            <a:xfrm>
              <a:off x="5197462" y="1340768"/>
              <a:ext cx="4634037" cy="3024335"/>
            </a:xfrm>
            <a:prstGeom prst="rect">
              <a:avLst/>
            </a:prstGeom>
            <a:solidFill>
              <a:srgbClr val="C00000">
                <a:alpha val="48000"/>
              </a:srgbClr>
            </a:solidFill>
            <a:ln w="57150" algn="ctr">
              <a:noFill/>
              <a:miter lim="800000"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de-DE" b="1" dirty="0"/>
            </a:p>
          </p:txBody>
        </p:sp>
        <p:sp>
          <p:nvSpPr>
            <p:cNvPr id="15369" name="Rectangle 38"/>
            <p:cNvSpPr>
              <a:spLocks noChangeArrowheads="1"/>
            </p:cNvSpPr>
            <p:nvPr/>
          </p:nvSpPr>
          <p:spPr bwMode="auto">
            <a:xfrm>
              <a:off x="6381874" y="2134133"/>
              <a:ext cx="2265212" cy="114992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/>
          </p:spPr>
          <p:txBody>
            <a:bodyPr wrap="none" lIns="90000" tIns="36000" rIns="90000" bIns="3600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de-CH" altLang="de-DE" dirty="0" smtClean="0">
                <a:solidFill>
                  <a:schemeClr val="bg1"/>
                </a:solidFill>
                <a:latin typeface="+mj-lt"/>
              </a:endParaRPr>
            </a:p>
            <a:p>
              <a:pPr algn="ctr" eaLnBrk="1" hangingPunct="1"/>
              <a:r>
                <a:rPr lang="de-CH" altLang="de-DE" dirty="0" smtClean="0">
                  <a:solidFill>
                    <a:schemeClr val="bg1"/>
                  </a:solidFill>
                  <a:latin typeface="+mj-lt"/>
                </a:rPr>
                <a:t>Diese </a:t>
              </a:r>
              <a:r>
                <a:rPr lang="de-CH" altLang="de-DE" dirty="0">
                  <a:solidFill>
                    <a:schemeClr val="bg1"/>
                  </a:solidFill>
                  <a:latin typeface="+mj-lt"/>
                </a:rPr>
                <a:t>Felder sind erst bei </a:t>
              </a:r>
            </a:p>
            <a:p>
              <a:pPr algn="ctr" eaLnBrk="1" hangingPunct="1"/>
              <a:r>
                <a:rPr lang="de-CH" altLang="de-DE" dirty="0">
                  <a:solidFill>
                    <a:schemeClr val="bg1"/>
                  </a:solidFill>
                  <a:latin typeface="+mj-lt"/>
                </a:rPr>
                <a:t>der Kontrolle (Schritt 6) </a:t>
              </a:r>
            </a:p>
            <a:p>
              <a:pPr algn="ctr" eaLnBrk="1" hangingPunct="1"/>
              <a:r>
                <a:rPr lang="de-CH" altLang="de-DE" dirty="0" smtClean="0">
                  <a:solidFill>
                    <a:schemeClr val="bg1"/>
                  </a:solidFill>
                  <a:latin typeface="+mj-lt"/>
                </a:rPr>
                <a:t>auszufüllen.</a:t>
              </a:r>
            </a:p>
            <a:p>
              <a:pPr algn="ctr" eaLnBrk="1" hangingPunct="1"/>
              <a:endParaRPr lang="en-US" altLang="de-DE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351</Words>
  <Application>Microsoft Office PowerPoint</Application>
  <PresentationFormat>Bildschirmpräsentation (4:3)</PresentationFormat>
  <Paragraphs>141</Paragraphs>
  <Slides>8</Slides>
  <Notes>8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1_Standarddesign</vt:lpstr>
      <vt:lpstr>Arbeitsblatt</vt:lpstr>
      <vt:lpstr>Strategie &lt;Firmenname&gt;  Schritt 5: Massnahmen</vt:lpstr>
      <vt:lpstr>5  Massnahmen</vt:lpstr>
      <vt:lpstr>5.1  Bekenntnis</vt:lpstr>
      <vt:lpstr>5.2  Projektorganisation</vt:lpstr>
      <vt:lpstr>5.3  Masterplan</vt:lpstr>
      <vt:lpstr>5.4  Massnahmenprogramm</vt:lpstr>
      <vt:lpstr>Hilfsfolie zu 5.4  (Massnahmenprogramm)</vt:lpstr>
      <vt:lpstr>5.5  Projektbudget</vt:lpstr>
    </vt:vector>
  </TitlesOfParts>
  <Company>fhs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1-Situationsanlyse</dc:title>
  <dc:creator>euk</dc:creator>
  <cp:lastModifiedBy>Susy Rüegg</cp:lastModifiedBy>
  <cp:revision>417</cp:revision>
  <cp:lastPrinted>2014-12-09T10:51:10Z</cp:lastPrinted>
  <dcterms:created xsi:type="dcterms:W3CDTF">2004-09-27T07:18:08Z</dcterms:created>
  <dcterms:modified xsi:type="dcterms:W3CDTF">2015-12-16T10:45:13Z</dcterms:modified>
</cp:coreProperties>
</file>