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24"/>
  </p:notesMasterIdLst>
  <p:handoutMasterIdLst>
    <p:handoutMasterId r:id="rId25"/>
  </p:handoutMasterIdLst>
  <p:sldIdLst>
    <p:sldId id="296" r:id="rId2"/>
    <p:sldId id="275" r:id="rId3"/>
    <p:sldId id="276" r:id="rId4"/>
    <p:sldId id="277" r:id="rId5"/>
    <p:sldId id="280" r:id="rId6"/>
    <p:sldId id="300" r:id="rId7"/>
    <p:sldId id="279" r:id="rId8"/>
    <p:sldId id="299" r:id="rId9"/>
    <p:sldId id="286" r:id="rId10"/>
    <p:sldId id="297" r:id="rId11"/>
    <p:sldId id="291" r:id="rId12"/>
    <p:sldId id="302" r:id="rId13"/>
    <p:sldId id="301" r:id="rId14"/>
    <p:sldId id="283" r:id="rId15"/>
    <p:sldId id="290" r:id="rId16"/>
    <p:sldId id="289" r:id="rId17"/>
    <p:sldId id="303" r:id="rId18"/>
    <p:sldId id="304" r:id="rId19"/>
    <p:sldId id="305" r:id="rId20"/>
    <p:sldId id="306" r:id="rId21"/>
    <p:sldId id="307" r:id="rId22"/>
    <p:sldId id="308" r:id="rId23"/>
  </p:sldIdLst>
  <p:sldSz cx="9144000" cy="6858000" type="screen4x3"/>
  <p:notesSz cx="6789738" cy="9929813"/>
  <p:defaultTextStyle>
    <a:defPPr>
      <a:defRPr lang="de-CH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9E8"/>
    <a:srgbClr val="FFFFB7"/>
    <a:srgbClr val="01396C"/>
    <a:srgbClr val="F0D35A"/>
    <a:srgbClr val="EFE85B"/>
    <a:srgbClr val="ECE440"/>
    <a:srgbClr val="F4EF8C"/>
    <a:srgbClr val="FFFF8B"/>
    <a:srgbClr val="FFCC66"/>
    <a:srgbClr val="DFE8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559" autoAdjust="0"/>
    <p:restoredTop sz="99164" autoAdjust="0"/>
  </p:normalViewPr>
  <p:slideViewPr>
    <p:cSldViewPr>
      <p:cViewPr varScale="1">
        <p:scale>
          <a:sx n="109" d="100"/>
          <a:sy n="109" d="100"/>
        </p:scale>
        <p:origin x="1854" y="102"/>
      </p:cViewPr>
      <p:guideLst>
        <p:guide orient="horz" pos="424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244" y="-84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2901" cy="4963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5265" y="1"/>
            <a:ext cx="2942901" cy="4963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70F91B7-AC90-4615-AD96-67081F780D4F}" type="datetimeFigureOut">
              <a:rPr lang="de-CH"/>
              <a:pPr>
                <a:defRPr/>
              </a:pPr>
              <a:t>26.04.2018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868"/>
            <a:ext cx="2942901" cy="4963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5265" y="9431868"/>
            <a:ext cx="2942901" cy="4963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B2DB6C0-C2D5-479B-AF7C-9E7A4D61FCC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14348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2901" cy="49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5265" y="1"/>
            <a:ext cx="2942901" cy="49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31" y="4715934"/>
            <a:ext cx="5431476" cy="4468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Textmasterformate durch Klicken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68"/>
            <a:ext cx="2942901" cy="49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5265" y="9431868"/>
            <a:ext cx="2942901" cy="49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7FD2F7-5C47-48AE-BF80-FF552E832C6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401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77E8F6-8BEE-4793-9C85-E10B027928D3}" type="slidenum">
              <a:rPr lang="de-CH" altLang="de-DE" sz="1200" smtClean="0"/>
              <a:pPr eaLnBrk="1" hangingPunct="1"/>
              <a:t>1</a:t>
            </a:fld>
            <a:endParaRPr lang="de-CH" altLang="de-DE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55D7442-8BF9-4846-843C-75F4907BA78F}" type="slidenum">
              <a:rPr lang="de-CH" altLang="de-DE" sz="1200" smtClean="0"/>
              <a:pPr eaLnBrk="1" hangingPunct="1"/>
              <a:t>10</a:t>
            </a:fld>
            <a:endParaRPr lang="de-CH" altLang="de-DE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438A4F-6786-4A8D-926D-50AA340A28DF}" type="slidenum">
              <a:rPr lang="de-CH" altLang="de-DE" sz="1200" smtClean="0"/>
              <a:pPr eaLnBrk="1" hangingPunct="1"/>
              <a:t>11</a:t>
            </a:fld>
            <a:endParaRPr lang="de-CH" altLang="de-DE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F69C2D-6EAD-44DC-BD02-CA09E586A7F0}" type="slidenum">
              <a:rPr lang="de-CH" altLang="de-DE" sz="1200" smtClean="0"/>
              <a:pPr eaLnBrk="1" hangingPunct="1"/>
              <a:t>12</a:t>
            </a:fld>
            <a:endParaRPr lang="de-CH" altLang="de-DE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1B8A2C-F7CF-4FED-86A9-744BB0E9F5D6}" type="slidenum">
              <a:rPr lang="de-CH" altLang="de-DE" sz="1200" smtClean="0"/>
              <a:pPr eaLnBrk="1" hangingPunct="1"/>
              <a:t>13</a:t>
            </a:fld>
            <a:endParaRPr lang="de-CH" altLang="de-DE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D66981A-28D0-4E2A-8F72-34E08056B30F}" type="slidenum">
              <a:rPr lang="de-CH" altLang="de-DE" sz="1200" smtClean="0"/>
              <a:pPr eaLnBrk="1" hangingPunct="1"/>
              <a:t>14</a:t>
            </a:fld>
            <a:endParaRPr lang="de-CH" altLang="de-DE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E91B6A-409B-4DB4-BB3F-15DB69AE8194}" type="slidenum">
              <a:rPr lang="de-CH" altLang="de-DE" sz="1200" smtClean="0"/>
              <a:pPr eaLnBrk="1" hangingPunct="1"/>
              <a:t>15</a:t>
            </a:fld>
            <a:endParaRPr lang="de-CH" altLang="de-DE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646E0D-9BD2-4360-B474-BDFAB70DBF57}" type="slidenum">
              <a:rPr lang="de-CH" altLang="de-DE" sz="1200" smtClean="0"/>
              <a:pPr eaLnBrk="1" hangingPunct="1"/>
              <a:t>16</a:t>
            </a:fld>
            <a:endParaRPr lang="de-CH" altLang="de-DE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948B98-7F40-4532-9443-97A5FA363B1A}" type="slidenum">
              <a:rPr lang="de-CH" altLang="de-DE" sz="1200" smtClean="0"/>
              <a:pPr eaLnBrk="1" hangingPunct="1"/>
              <a:t>18</a:t>
            </a:fld>
            <a:endParaRPr lang="de-CH" altLang="de-DE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6629E0-A62B-47E5-A9B1-E5B78315537C}" type="slidenum">
              <a:rPr lang="de-CH" altLang="de-DE" sz="1200" smtClean="0"/>
              <a:pPr eaLnBrk="1" hangingPunct="1"/>
              <a:t>2</a:t>
            </a:fld>
            <a:endParaRPr lang="de-CH" altLang="de-DE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05DE60-3945-41A1-930E-13447CDB41DB}" type="slidenum">
              <a:rPr lang="de-CH" altLang="de-DE" sz="1200" smtClean="0"/>
              <a:pPr eaLnBrk="1" hangingPunct="1"/>
              <a:t>3</a:t>
            </a:fld>
            <a:endParaRPr lang="de-CH" altLang="de-DE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CH" altLang="de-DE" noProof="1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8305B10-E299-49A4-860D-9CF2A32B399A}" type="slidenum">
              <a:rPr lang="de-CH" altLang="de-DE" sz="1200" smtClean="0"/>
              <a:pPr eaLnBrk="1" hangingPunct="1"/>
              <a:t>4</a:t>
            </a:fld>
            <a:endParaRPr lang="de-CH" altLang="de-DE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CE96C6-6D55-4068-866B-69363588837C}" type="slidenum">
              <a:rPr lang="de-CH" altLang="de-DE" sz="1200" smtClean="0"/>
              <a:pPr eaLnBrk="1" hangingPunct="1"/>
              <a:t>5</a:t>
            </a:fld>
            <a:endParaRPr lang="de-CH" altLang="de-DE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D4CF1CC-53B7-408A-8ECE-A2343DFC041B}" type="slidenum">
              <a:rPr lang="de-CH" altLang="de-DE" sz="1200" smtClean="0"/>
              <a:pPr eaLnBrk="1" hangingPunct="1"/>
              <a:t>6</a:t>
            </a:fld>
            <a:endParaRPr lang="de-CH" altLang="de-DE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7FD0D76-D90A-47FA-A210-1481500D8274}" type="slidenum">
              <a:rPr lang="de-CH" altLang="de-DE" sz="1200" smtClean="0"/>
              <a:pPr eaLnBrk="1" hangingPunct="1"/>
              <a:t>7</a:t>
            </a:fld>
            <a:endParaRPr lang="de-CH" altLang="de-DE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38C15F-5CEA-47C1-9A83-DEFC58DAF504}" type="slidenum">
              <a:rPr lang="de-CH" altLang="de-DE" sz="1200" smtClean="0"/>
              <a:pPr eaLnBrk="1" hangingPunct="1"/>
              <a:t>8</a:t>
            </a:fld>
            <a:endParaRPr lang="de-CH" altLang="de-DE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9011745-4EE7-4389-A8FF-A853A11A94E3}" type="slidenum">
              <a:rPr lang="de-CH" altLang="de-DE" sz="1200" smtClean="0"/>
              <a:pPr eaLnBrk="1" hangingPunct="1"/>
              <a:t>9</a:t>
            </a:fld>
            <a:endParaRPr lang="de-CH" altLang="de-DE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+mn-lt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STAR-Navigator</a:t>
            </a:r>
          </a:p>
        </p:txBody>
      </p:sp>
      <p:sp>
        <p:nvSpPr>
          <p:cNvPr id="4" name="Rectangle 4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de-CH" sz="1000" b="1" i="1" dirty="0">
                <a:solidFill>
                  <a:srgbClr val="01396C"/>
                </a:solidFill>
                <a:latin typeface="+mn-lt"/>
              </a:rPr>
              <a:t>&lt;Firmenname&gt;</a:t>
            </a:r>
          </a:p>
        </p:txBody>
      </p:sp>
      <p:sp>
        <p:nvSpPr>
          <p:cNvPr id="5" name="Rectangle 48"/>
          <p:cNvSpPr>
            <a:spLocks noChangeArrowheads="1"/>
          </p:cNvSpPr>
          <p:nvPr userDrawn="1"/>
        </p:nvSpPr>
        <p:spPr bwMode="auto">
          <a:xfrm>
            <a:off x="0" y="6490799"/>
            <a:ext cx="9140825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+mn-lt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Wernigk</a:t>
            </a:r>
            <a:endParaRPr lang="de-CH" sz="1000" noProof="1">
              <a:solidFill>
                <a:srgbClr val="01396C"/>
              </a:solidFill>
              <a:latin typeface="+mn-lt"/>
            </a:endParaRPr>
          </a:p>
        </p:txBody>
      </p:sp>
      <p:pic>
        <p:nvPicPr>
          <p:cNvPr id="6" name="Picture 5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26" name="Rectangle 46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1470025"/>
          </a:xfrm>
          <a:solidFill>
            <a:srgbClr val="CAD9E8"/>
          </a:solidFill>
        </p:spPr>
        <p:txBody>
          <a:bodyPr/>
          <a:lstStyle>
            <a:lvl1pPr marL="361950" indent="0" algn="l" rtl="0" eaLnBrk="1" fontAlgn="base" hangingPunct="1">
              <a:spcBef>
                <a:spcPct val="0"/>
              </a:spcBef>
              <a:spcAft>
                <a:spcPct val="0"/>
              </a:spcAft>
              <a:defRPr lang="de-CH" sz="1800" b="0" i="1" baseline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90799"/>
            <a:ext cx="2895600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de-CH" dirty="0"/>
              <a:t>1-Situationsanalyse / &lt;Datum&gt;</a:t>
            </a:r>
          </a:p>
        </p:txBody>
      </p:sp>
      <p:sp>
        <p:nvSpPr>
          <p:cNvPr id="8" name="Rectangle 5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73550" y="6490799"/>
            <a:ext cx="442913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1909FD3D-084B-4214-A6FB-2EE970FFE4C1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8496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936000"/>
            <a:ext cx="8496944" cy="5400600"/>
          </a:xfrm>
          <a:prstGeom prst="rect">
            <a:avLst/>
          </a:prstGeom>
        </p:spPr>
        <p:txBody>
          <a:bodyPr/>
          <a:lstStyle>
            <a:lvl1pPr marL="180975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/>
              <a:t>1-Situationsanalyse / &lt;Datum&gt;</a:t>
            </a:r>
            <a:endParaRPr lang="de-CH" dirty="0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44A147D2-2743-4843-9970-A12B16FCA959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3881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/>
              <a:t>1-Situationsanalyse / &lt;Datum&gt;</a:t>
            </a:r>
            <a:endParaRPr lang="de-CH" dirty="0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163AD201-C4ED-4054-88B3-F2EA00148F57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</p:spPr>
        <p:txBody>
          <a:bodyPr/>
          <a:lstStyle>
            <a:lvl1pPr>
              <a:defRPr b="0"/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8380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Rectangle 61"/>
          <p:cNvSpPr>
            <a:spLocks noChangeArrowheads="1"/>
          </p:cNvSpPr>
          <p:nvPr userDrawn="1"/>
        </p:nvSpPr>
        <p:spPr bwMode="auto">
          <a:xfrm>
            <a:off x="0" y="6489525"/>
            <a:ext cx="9144000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Wernigk</a:t>
            </a:r>
            <a:endParaRPr lang="de-CH" sz="1000" noProof="1">
              <a:solidFill>
                <a:srgbClr val="01396C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  <a:lin ang="0" scaled="1"/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STAR-Navigator</a:t>
            </a:r>
          </a:p>
        </p:txBody>
      </p:sp>
      <p:sp>
        <p:nvSpPr>
          <p:cNvPr id="1086" name="Rectangle 62"/>
          <p:cNvSpPr>
            <a:spLocks noChangeArrowheads="1"/>
          </p:cNvSpPr>
          <p:nvPr userDrawn="1"/>
        </p:nvSpPr>
        <p:spPr bwMode="auto">
          <a:xfrm>
            <a:off x="0" y="395139"/>
            <a:ext cx="9144000" cy="360000"/>
          </a:xfrm>
          <a:prstGeom prst="rect">
            <a:avLst/>
          </a:prstGeom>
          <a:solidFill>
            <a:srgbClr val="01396C"/>
          </a:soli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b="1" dirty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</a:t>
            </a:r>
          </a:p>
        </p:txBody>
      </p:sp>
      <p:sp>
        <p:nvSpPr>
          <p:cNvPr id="1088" name="Rectangle 6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89525"/>
            <a:ext cx="2895600" cy="3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CH" dirty="0"/>
              <a:t>1-Situationsanalyse / &lt;Datum&gt;</a:t>
            </a:r>
          </a:p>
        </p:txBody>
      </p:sp>
      <p:sp>
        <p:nvSpPr>
          <p:cNvPr id="1089" name="Rectangle 6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3550" y="6489525"/>
            <a:ext cx="442913" cy="360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Aft>
                <a:spcPts val="0"/>
              </a:spcAft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6B2A1E9-363E-4CED-8C9F-E54110538120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1091" name="Rectangle 6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de-CH" sz="1000" b="1" i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&lt;Firmenname&gt;</a:t>
            </a:r>
          </a:p>
        </p:txBody>
      </p:sp>
      <p:pic>
        <p:nvPicPr>
          <p:cNvPr id="4107" name="Picture 70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68"/>
          <p:cNvSpPr>
            <a:spLocks noGrp="1" noChangeArrowheads="1"/>
          </p:cNvSpPr>
          <p:nvPr>
            <p:ph type="title"/>
          </p:nvPr>
        </p:nvSpPr>
        <p:spPr bwMode="auto">
          <a:xfrm>
            <a:off x="360000" y="395139"/>
            <a:ext cx="8497887" cy="36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2123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0">
          <a:solidFill>
            <a:schemeClr val="bg1"/>
          </a:solidFill>
          <a:latin typeface="Segoe UI Semibold" panose="020B07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9pPr>
    </p:titleStyle>
    <p:bodyStyle>
      <a:lvl1pPr marL="714375" indent="-342900" algn="l" rtl="0" eaLnBrk="0" fontAlgn="base" hangingPunct="0">
        <a:spcBef>
          <a:spcPct val="20000"/>
        </a:spcBef>
        <a:spcAft>
          <a:spcPct val="0"/>
        </a:spcAft>
        <a:buSzPct val="110000"/>
        <a:buFont typeface="Wingdings" pitchFamily="2" charset="2"/>
        <a:buChar char="w"/>
        <a:defRPr sz="1400" b="1">
          <a:solidFill>
            <a:srgbClr val="FF0000"/>
          </a:solidFill>
          <a:latin typeface="+mn-lt"/>
          <a:ea typeface="+mn-ea"/>
          <a:cs typeface="+mn-cs"/>
        </a:defRPr>
      </a:lvl1pPr>
      <a:lvl2pPr marL="1179513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rgbClr val="FF0000"/>
          </a:solidFill>
          <a:latin typeface="+mn-lt"/>
        </a:defRPr>
      </a:lvl2pPr>
      <a:lvl3pPr marL="1587500" indent="-228600" algn="l" rtl="0" eaLnBrk="0" fontAlgn="base" hangingPunct="0">
        <a:spcBef>
          <a:spcPct val="20000"/>
        </a:spcBef>
        <a:spcAft>
          <a:spcPct val="0"/>
        </a:spcAft>
        <a:defRPr sz="1200">
          <a:solidFill>
            <a:srgbClr val="FF0000"/>
          </a:solidFill>
          <a:latin typeface="+mn-lt"/>
        </a:defRPr>
      </a:lvl3pPr>
      <a:lvl4pPr marL="1995488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FF0000"/>
          </a:solidFill>
          <a:latin typeface="+mn-lt"/>
        </a:defRPr>
      </a:lvl4pPr>
      <a:lvl5pPr marL="2403475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5pPr>
      <a:lvl6pPr marL="28606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6pPr>
      <a:lvl7pPr marL="33178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7pPr>
      <a:lvl8pPr marL="37750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8pPr>
      <a:lvl9pPr marL="42322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CH" altLang="de-DE" sz="2000" dirty="0"/>
              <a:t>Strategie &lt;</a:t>
            </a:r>
            <a:r>
              <a:rPr lang="de-CH" altLang="de-DE" sz="2000" i="1" dirty="0"/>
              <a:t>Firmenname</a:t>
            </a:r>
            <a:r>
              <a:rPr lang="de-CH" altLang="de-DE" sz="2000" dirty="0"/>
              <a:t>&gt;</a:t>
            </a:r>
            <a:br>
              <a:rPr lang="de-CH" altLang="de-DE" sz="2000" dirty="0"/>
            </a:br>
            <a:br>
              <a:rPr lang="de-CH" altLang="de-DE" sz="2000" dirty="0"/>
            </a:br>
            <a:r>
              <a:rPr lang="de-CH" altLang="de-DE" sz="2000" dirty="0"/>
              <a:t>Schritt 3: Strategie</a:t>
            </a:r>
          </a:p>
        </p:txBody>
      </p:sp>
      <p:sp>
        <p:nvSpPr>
          <p:cNvPr id="6146" name="Rectangle 61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6147" name="Rectangle 62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EB6A86-EABF-4089-88B7-558AD48F2CF7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pic>
        <p:nvPicPr>
          <p:cNvPr id="6148" name="Picture 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7639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16"/>
          <p:cNvSpPr>
            <a:spLocks/>
          </p:cNvSpPr>
          <p:nvPr/>
        </p:nvSpPr>
        <p:spPr bwMode="auto">
          <a:xfrm>
            <a:off x="6369050" y="692150"/>
            <a:ext cx="2771775" cy="576609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82921"/>
              <a:gd name="adj6" fmla="val -4558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Fügen Sie den Firmennamen in den Masterfolien ein: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Ansicht &gt; Folienmaster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4" name="AutoShape 17"/>
          <p:cNvSpPr>
            <a:spLocks/>
          </p:cNvSpPr>
          <p:nvPr/>
        </p:nvSpPr>
        <p:spPr bwMode="auto">
          <a:xfrm>
            <a:off x="142875" y="5300663"/>
            <a:ext cx="3708400" cy="432594"/>
          </a:xfrm>
          <a:prstGeom prst="borderCallout2">
            <a:avLst>
              <a:gd name="adj1" fmla="val 19833"/>
              <a:gd name="adj2" fmla="val 102056"/>
              <a:gd name="adj3" fmla="val 19833"/>
              <a:gd name="adj4" fmla="val 148671"/>
              <a:gd name="adj5" fmla="val 301432"/>
              <a:gd name="adj6" fmla="val 22854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Tragen Sie jeweils das Datum der letzten Änderung ein: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Einfügen &gt; Kopf- und Fusszeile &gt; bei Fusszeile: Datum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0" y="646780"/>
            <a:ext cx="4427984" cy="811367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FFFF00"/>
              </a:buClr>
              <a:buSzPct val="150000"/>
              <a:buFont typeface="Wingdings" pitchFamily="2" charset="2"/>
              <a:buNone/>
            </a:pPr>
            <a:r>
              <a:rPr lang="de-CH" altLang="de-DE" sz="1200" b="1" dirty="0">
                <a:solidFill>
                  <a:schemeClr val="bg1"/>
                </a:solidFill>
                <a:latin typeface="+mn-lt"/>
              </a:rPr>
              <a:t>Bitte beachten Sie: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Hellblaue Felder enthalten vorgegebene Beschriftungen.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Hellgelbe Felder sind Eingabefelder. 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Löschen Sie nicht mehr benötigte Arbeitshinweise.</a:t>
            </a:r>
            <a:endParaRPr lang="de-CH" altLang="de-DE" sz="12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4100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B8693E-82A9-4FC6-A3EE-E5DFCC47F2A5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10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3.5 Modellrechnung – Alternative …</a:t>
            </a:r>
            <a:endParaRPr lang="de-CH" altLang="de-DE" sz="1800" noProof="1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102248"/>
              </p:ext>
            </p:extLst>
          </p:nvPr>
        </p:nvGraphicFramePr>
        <p:xfrm>
          <a:off x="360000" y="936000"/>
          <a:ext cx="8640000" cy="495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Worksheet" r:id="rId4" imgW="9267857" imgH="5314950" progId="Excel.Sheet.12">
                  <p:embed/>
                </p:oleObj>
              </mc:Choice>
              <mc:Fallback>
                <p:oleObj name="Worksheet" r:id="rId4" imgW="9267857" imgH="53149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0000" y="936000"/>
                        <a:ext cx="8640000" cy="495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AutoShape 4"/>
          <p:cNvSpPr>
            <a:spLocks/>
          </p:cNvSpPr>
          <p:nvPr/>
        </p:nvSpPr>
        <p:spPr bwMode="auto">
          <a:xfrm>
            <a:off x="5454649" y="9174"/>
            <a:ext cx="3203575" cy="842145"/>
          </a:xfrm>
          <a:prstGeom prst="borderCallout2">
            <a:avLst>
              <a:gd name="adj1" fmla="val 14940"/>
              <a:gd name="adj2" fmla="val -2380"/>
              <a:gd name="adj3" fmla="val 26785"/>
              <a:gd name="adj4" fmla="val -31581"/>
              <a:gd name="adj5" fmla="val 65211"/>
              <a:gd name="adj6" fmla="val -40901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Füllen Sie für jede strategische Alternative eine solche Folie aus und nummerieren diese fortlaufend.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Dazu duplizieren Sie die Folie und ändern die Bezeichnungen.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433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167163-5E09-447B-A790-2DD958B93C9F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11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3.6 Bewertung</a:t>
            </a:r>
            <a:endParaRPr lang="de-CH" altLang="de-DE" sz="1800" noProof="1"/>
          </a:p>
        </p:txBody>
      </p:sp>
      <p:sp>
        <p:nvSpPr>
          <p:cNvPr id="14341" name="Line 305"/>
          <p:cNvSpPr>
            <a:spLocks noChangeShapeType="1"/>
          </p:cNvSpPr>
          <p:nvPr/>
        </p:nvSpPr>
        <p:spPr bwMode="auto">
          <a:xfrm>
            <a:off x="3498850" y="10255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graphicFrame>
        <p:nvGraphicFramePr>
          <p:cNvPr id="212741" name="Group 28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353386"/>
              </p:ext>
            </p:extLst>
          </p:nvPr>
        </p:nvGraphicFramePr>
        <p:xfrm>
          <a:off x="360000" y="936000"/>
          <a:ext cx="8640002" cy="3816000"/>
        </p:xfrm>
        <a:graphic>
          <a:graphicData uri="http://schemas.openxmlformats.org/drawingml/2006/table">
            <a:tbl>
              <a:tblPr/>
              <a:tblGrid>
                <a:gridCol w="2432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58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8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58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58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58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58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908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Kriterien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Ist-Konzept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A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B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C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8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Zeitspanne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Wirtschaftlichkeit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Umsatz Mio.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Erfolg Mio. (EBT)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noProof="1"/>
                        <a:t>EBT (%)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Rentabilität ROA %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 </a:t>
                      </a: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/>
                        <a:t> </a:t>
                      </a: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/>
                        <a:t> </a:t>
                      </a: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/>
                        <a:t> </a:t>
                      </a: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/>
                        <a:t> </a:t>
                      </a: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/>
                        <a:t> </a:t>
                      </a: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 </a:t>
                      </a: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 </a:t>
                      </a: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Realisierbarkeit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Machbarkeit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Investitionsintensität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Zeitbedarf/Timing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Finanzierbarkeit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 ...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Strategische Aspekte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Visionskonform?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Risikoresistent?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Optionen offen?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...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Gesamtbeurteilung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4500" name="AutoShape 2355"/>
          <p:cNvSpPr>
            <a:spLocks/>
          </p:cNvSpPr>
          <p:nvPr/>
        </p:nvSpPr>
        <p:spPr bwMode="auto">
          <a:xfrm>
            <a:off x="5867846" y="2927266"/>
            <a:ext cx="3168650" cy="861774"/>
          </a:xfrm>
          <a:prstGeom prst="borderCallout2">
            <a:avLst>
              <a:gd name="adj1" fmla="val 15894"/>
              <a:gd name="adj2" fmla="val -2403"/>
              <a:gd name="adj3" fmla="val 15894"/>
              <a:gd name="adj4" fmla="val -38778"/>
              <a:gd name="adj5" fmla="val -153421"/>
              <a:gd name="adj6" fmla="val -7311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Zusammenfassende Bewertung der Unterkriterien (Umsatz, Erfolg, Rentabilität).</a:t>
            </a: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Bewerten Sie analog die Unterkriterien „Realisierbarkeit“ und „Strategische Aspekte“ in den entsprechenden Zeilen.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4502" name="Rectangle 23"/>
          <p:cNvSpPr>
            <a:spLocks noChangeArrowheads="1"/>
          </p:cNvSpPr>
          <p:nvPr/>
        </p:nvSpPr>
        <p:spPr bwMode="auto">
          <a:xfrm>
            <a:off x="3707904" y="437309"/>
            <a:ext cx="4824909" cy="411257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Folie mit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3 Alternativen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. Falls Sie 4 oder 5 Alternativen entwickelt haben, benützen Sie eine der folgenden zwei Folien.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Arial" pitchFamily="34" charset="0"/>
              <a:buChar char="•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1" name="Text Box 197"/>
          <p:cNvSpPr txBox="1">
            <a:spLocks noChangeArrowheads="1"/>
          </p:cNvSpPr>
          <p:nvPr/>
        </p:nvSpPr>
        <p:spPr bwMode="auto">
          <a:xfrm>
            <a:off x="360000" y="5112000"/>
            <a:ext cx="8640000" cy="257369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dirty="0">
                <a:latin typeface="+mn-lt"/>
              </a:rPr>
              <a:t>Bewertungsraster: </a:t>
            </a:r>
            <a:r>
              <a:rPr lang="de-CH" altLang="de-DE" sz="1200" b="1" dirty="0">
                <a:latin typeface="+mn-lt"/>
              </a:rPr>
              <a:t>++</a:t>
            </a:r>
            <a:r>
              <a:rPr lang="de-CH" altLang="de-DE" sz="1000" dirty="0">
                <a:latin typeface="+mn-lt"/>
              </a:rPr>
              <a:t> sehr gut     </a:t>
            </a:r>
            <a:r>
              <a:rPr lang="de-CH" altLang="de-DE" sz="1200" b="1" dirty="0">
                <a:latin typeface="+mn-lt"/>
              </a:rPr>
              <a:t>+</a:t>
            </a:r>
            <a:r>
              <a:rPr lang="de-CH" altLang="de-DE" sz="1000" dirty="0">
                <a:latin typeface="+mn-lt"/>
              </a:rPr>
              <a:t> gut     </a:t>
            </a:r>
            <a:r>
              <a:rPr lang="de-CH" altLang="de-DE" sz="1000" b="1" dirty="0">
                <a:latin typeface="+mn-lt"/>
              </a:rPr>
              <a:t>0</a:t>
            </a:r>
            <a:r>
              <a:rPr lang="de-CH" altLang="de-DE" sz="1000" dirty="0">
                <a:latin typeface="+mn-lt"/>
              </a:rPr>
              <a:t>  weder gut noch schlecht      </a:t>
            </a:r>
            <a:r>
              <a:rPr lang="de-CH" altLang="de-DE" sz="1200" b="1" dirty="0">
                <a:latin typeface="+mn-lt"/>
              </a:rPr>
              <a:t>-</a:t>
            </a:r>
            <a:r>
              <a:rPr lang="de-CH" altLang="de-DE" sz="1000" dirty="0">
                <a:latin typeface="+mn-lt"/>
              </a:rPr>
              <a:t> schlecht     </a:t>
            </a:r>
            <a:r>
              <a:rPr lang="de-CH" altLang="de-DE" sz="1200" b="1" dirty="0">
                <a:latin typeface="+mn-lt"/>
              </a:rPr>
              <a:t>- -</a:t>
            </a:r>
            <a:r>
              <a:rPr lang="de-CH" altLang="de-DE" sz="1000" dirty="0">
                <a:latin typeface="+mn-lt"/>
              </a:rPr>
              <a:t> sehr schlecht</a:t>
            </a:r>
          </a:p>
        </p:txBody>
      </p:sp>
      <p:sp>
        <p:nvSpPr>
          <p:cNvPr id="14501" name="AutoShape 2356"/>
          <p:cNvSpPr>
            <a:spLocks/>
          </p:cNvSpPr>
          <p:nvPr/>
        </p:nvSpPr>
        <p:spPr bwMode="auto">
          <a:xfrm>
            <a:off x="5832921" y="5085184"/>
            <a:ext cx="3203575" cy="400110"/>
          </a:xfrm>
          <a:prstGeom prst="borderCallout2">
            <a:avLst>
              <a:gd name="adj1" fmla="val 26472"/>
              <a:gd name="adj2" fmla="val -2380"/>
              <a:gd name="adj3" fmla="val 26472"/>
              <a:gd name="adj4" fmla="val -47870"/>
              <a:gd name="adj5" fmla="val -106894"/>
              <a:gd name="adj6" fmla="val -71615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Bewerten sie hier zusammenfassend die drei Hauptkriterien.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28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000406"/>
              </p:ext>
            </p:extLst>
          </p:nvPr>
        </p:nvGraphicFramePr>
        <p:xfrm>
          <a:off x="360000" y="936000"/>
          <a:ext cx="8640000" cy="3816000"/>
        </p:xfrm>
        <a:graphic>
          <a:graphicData uri="http://schemas.openxmlformats.org/drawingml/2006/table">
            <a:tbl>
              <a:tblPr/>
              <a:tblGrid>
                <a:gridCol w="1978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610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908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Kriterien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Ist-Konzept 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A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B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C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D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8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&lt;Kurzbezeichnung&gt;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Zeitspanne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20..</a:t>
                      </a:r>
                    </a:p>
                  </a:txBody>
                  <a:tcPr marL="18000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Wirtschaftlichkeit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noProof="1"/>
                        <a:t>Umsatz Mio.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noProof="1"/>
                        <a:t>Erfolg Mio. (EBT)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noProof="1"/>
                        <a:t>EBT (%)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noProof="1"/>
                        <a:t>Rentabilität ROA %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9" marR="125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Realisierbarkeit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Machbarkeit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Investitionsintensität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Zeitbedarf/Timing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Finanzierbarkeit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 ...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Strategische Aspekte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Visionskonform?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Risikoresistent?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Optionen offen?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...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Gesamtbeurteilung</a:t>
                      </a:r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9" marR="89999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5547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5548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ADD28D-6A25-415B-B9B2-FF79D89A8D3A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12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554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3.6 Bewertung</a:t>
            </a:r>
            <a:endParaRPr lang="de-CH" altLang="de-DE" sz="1800" noProof="1"/>
          </a:p>
        </p:txBody>
      </p:sp>
      <p:sp>
        <p:nvSpPr>
          <p:cNvPr id="15550" name="Line 305"/>
          <p:cNvSpPr>
            <a:spLocks noChangeShapeType="1"/>
          </p:cNvSpPr>
          <p:nvPr/>
        </p:nvSpPr>
        <p:spPr bwMode="auto">
          <a:xfrm>
            <a:off x="3498850" y="10255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0" name="Text Box 197"/>
          <p:cNvSpPr txBox="1">
            <a:spLocks noChangeArrowheads="1"/>
          </p:cNvSpPr>
          <p:nvPr/>
        </p:nvSpPr>
        <p:spPr bwMode="auto">
          <a:xfrm>
            <a:off x="360000" y="5112000"/>
            <a:ext cx="8640000" cy="257369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dirty="0">
                <a:latin typeface="+mn-lt"/>
              </a:rPr>
              <a:t>Bewertungsraster: </a:t>
            </a:r>
            <a:r>
              <a:rPr lang="de-CH" altLang="de-DE" sz="1200" b="1" dirty="0">
                <a:latin typeface="+mn-lt"/>
              </a:rPr>
              <a:t>++</a:t>
            </a:r>
            <a:r>
              <a:rPr lang="de-CH" altLang="de-DE" sz="1000" dirty="0">
                <a:latin typeface="+mn-lt"/>
              </a:rPr>
              <a:t> sehr gut     </a:t>
            </a:r>
            <a:r>
              <a:rPr lang="de-CH" altLang="de-DE" sz="1200" b="1" dirty="0">
                <a:latin typeface="+mn-lt"/>
              </a:rPr>
              <a:t>+</a:t>
            </a:r>
            <a:r>
              <a:rPr lang="de-CH" altLang="de-DE" sz="1000" dirty="0">
                <a:latin typeface="+mn-lt"/>
              </a:rPr>
              <a:t> gut     </a:t>
            </a:r>
            <a:r>
              <a:rPr lang="de-CH" altLang="de-DE" sz="1000" b="1" dirty="0">
                <a:latin typeface="+mn-lt"/>
              </a:rPr>
              <a:t>0</a:t>
            </a:r>
            <a:r>
              <a:rPr lang="de-CH" altLang="de-DE" sz="1000" dirty="0">
                <a:latin typeface="+mn-lt"/>
              </a:rPr>
              <a:t>  weder gut noch schlecht      </a:t>
            </a:r>
            <a:r>
              <a:rPr lang="de-CH" altLang="de-DE" sz="1200" b="1" dirty="0">
                <a:latin typeface="+mn-lt"/>
              </a:rPr>
              <a:t>-</a:t>
            </a:r>
            <a:r>
              <a:rPr lang="de-CH" altLang="de-DE" sz="1000" dirty="0">
                <a:latin typeface="+mn-lt"/>
              </a:rPr>
              <a:t> schlecht     </a:t>
            </a:r>
            <a:r>
              <a:rPr lang="de-CH" altLang="de-DE" sz="1200" b="1" dirty="0">
                <a:latin typeface="+mn-lt"/>
              </a:rPr>
              <a:t>- -</a:t>
            </a:r>
            <a:r>
              <a:rPr lang="de-CH" altLang="de-DE" sz="1000" dirty="0">
                <a:latin typeface="+mn-lt"/>
              </a:rPr>
              <a:t> sehr schlecht</a:t>
            </a:r>
          </a:p>
        </p:txBody>
      </p:sp>
      <p:sp>
        <p:nvSpPr>
          <p:cNvPr id="11" name="AutoShape 2355"/>
          <p:cNvSpPr>
            <a:spLocks/>
          </p:cNvSpPr>
          <p:nvPr/>
        </p:nvSpPr>
        <p:spPr bwMode="auto">
          <a:xfrm>
            <a:off x="5867846" y="2927266"/>
            <a:ext cx="3168650" cy="861774"/>
          </a:xfrm>
          <a:prstGeom prst="borderCallout2">
            <a:avLst>
              <a:gd name="adj1" fmla="val 15894"/>
              <a:gd name="adj2" fmla="val -2403"/>
              <a:gd name="adj3" fmla="val 15894"/>
              <a:gd name="adj4" fmla="val -38778"/>
              <a:gd name="adj5" fmla="val -152401"/>
              <a:gd name="adj6" fmla="val -90322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Zusammenfassende Bewertung der Unterkriterien (Umsatz, Erfolg, Rentabilität).</a:t>
            </a: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Bewerten Sie analog die Unterkriterien „Realisierbarkeit“ und „Strategische Aspekte“ in den entsprechenden Zeilen.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3707904" y="514253"/>
            <a:ext cx="4824909" cy="257369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Folie mit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4 Alternativen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. 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5" name="AutoShape 2356"/>
          <p:cNvSpPr>
            <a:spLocks/>
          </p:cNvSpPr>
          <p:nvPr/>
        </p:nvSpPr>
        <p:spPr bwMode="auto">
          <a:xfrm>
            <a:off x="5832921" y="5085184"/>
            <a:ext cx="3203575" cy="400110"/>
          </a:xfrm>
          <a:prstGeom prst="borderCallout2">
            <a:avLst>
              <a:gd name="adj1" fmla="val 26472"/>
              <a:gd name="adj2" fmla="val -2380"/>
              <a:gd name="adj3" fmla="val 26472"/>
              <a:gd name="adj4" fmla="val -47870"/>
              <a:gd name="adj5" fmla="val -104697"/>
              <a:gd name="adj6" fmla="val -84514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Bewerten sie hier zusammenfassend die drei Hauptkriterien.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28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659815"/>
              </p:ext>
            </p:extLst>
          </p:nvPr>
        </p:nvGraphicFramePr>
        <p:xfrm>
          <a:off x="360000" y="936000"/>
          <a:ext cx="8640000" cy="3816000"/>
        </p:xfrm>
        <a:graphic>
          <a:graphicData uri="http://schemas.openxmlformats.org/drawingml/2006/table">
            <a:tbl>
              <a:tblPr/>
              <a:tblGrid>
                <a:gridCol w="1873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38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908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Kriterien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Ist-Konzept 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A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B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C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D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 E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8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</a:t>
                      </a:r>
                      <a:r>
                        <a:rPr kumimoji="0" lang="de-CH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Kurzbez</a:t>
                      </a: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.&gt;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&lt;Kurzbez.&gt;</a:t>
                      </a:r>
                      <a:endParaRPr kumimoji="0" lang="de-CH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&lt;Kurzbez.&gt;</a:t>
                      </a:r>
                      <a:endParaRPr kumimoji="0" lang="de-CH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&lt;Kurzbez.&gt;</a:t>
                      </a:r>
                      <a:endParaRPr kumimoji="0" lang="de-CH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&lt;Kurzbez.&gt;</a:t>
                      </a:r>
                      <a:endParaRPr kumimoji="0" lang="de-CH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</a:t>
                      </a:r>
                      <a:r>
                        <a:rPr kumimoji="0" lang="de-CH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Kurzbez</a:t>
                      </a:r>
                      <a:r>
                        <a:rPr kumimoji="0" lang="de-CH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.&gt;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Zeitspanne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20..</a:t>
                      </a:r>
                    </a:p>
                  </a:txBody>
                  <a:tcPr marL="17999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Wirtschaftlichkeit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Umsatz Mio.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Erfolg Mio. (EBT)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EBT (%)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Rentabilität ROA %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125995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Realisierbarkeit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Machbarkeit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Investitionsintensität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Zeitbedarf/Timing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Finanzierbarkeit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dirty="0"/>
                        <a:t> ...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Strategische Aspekte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Visionskonform?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Risikoresistent?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Optionen offen?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noProof="1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200" b="1" dirty="0"/>
                        <a:t>Gesamtbeurteilung</a:t>
                      </a:r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200" b="1" dirty="0"/>
                    </a:p>
                  </a:txBody>
                  <a:tcPr marL="89997" marR="89997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6599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6600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E659D6-9C0A-47AF-82AF-307F9604FE30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13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660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3.6 Bewertung</a:t>
            </a:r>
            <a:endParaRPr lang="de-CH" altLang="de-DE" sz="1800" noProof="1"/>
          </a:p>
        </p:txBody>
      </p:sp>
      <p:sp>
        <p:nvSpPr>
          <p:cNvPr id="16602" name="Line 305"/>
          <p:cNvSpPr>
            <a:spLocks noChangeShapeType="1"/>
          </p:cNvSpPr>
          <p:nvPr/>
        </p:nvSpPr>
        <p:spPr bwMode="auto">
          <a:xfrm>
            <a:off x="3498850" y="10255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0" name="Text Box 197"/>
          <p:cNvSpPr txBox="1">
            <a:spLocks noChangeArrowheads="1"/>
          </p:cNvSpPr>
          <p:nvPr/>
        </p:nvSpPr>
        <p:spPr bwMode="auto">
          <a:xfrm>
            <a:off x="360000" y="5112000"/>
            <a:ext cx="8640000" cy="257369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dirty="0">
                <a:latin typeface="+mn-lt"/>
              </a:rPr>
              <a:t>Bewertungsraster: </a:t>
            </a:r>
            <a:r>
              <a:rPr lang="de-CH" altLang="de-DE" sz="1200" b="1" dirty="0">
                <a:latin typeface="+mn-lt"/>
              </a:rPr>
              <a:t>++</a:t>
            </a:r>
            <a:r>
              <a:rPr lang="de-CH" altLang="de-DE" sz="1000" dirty="0">
                <a:latin typeface="+mn-lt"/>
              </a:rPr>
              <a:t> sehr gut     </a:t>
            </a:r>
            <a:r>
              <a:rPr lang="de-CH" altLang="de-DE" sz="1200" b="1" dirty="0">
                <a:latin typeface="+mn-lt"/>
              </a:rPr>
              <a:t>+</a:t>
            </a:r>
            <a:r>
              <a:rPr lang="de-CH" altLang="de-DE" sz="1000" dirty="0">
                <a:latin typeface="+mn-lt"/>
              </a:rPr>
              <a:t> gut     </a:t>
            </a:r>
            <a:r>
              <a:rPr lang="de-CH" altLang="de-DE" sz="1000" b="1" dirty="0">
                <a:latin typeface="+mn-lt"/>
              </a:rPr>
              <a:t>0</a:t>
            </a:r>
            <a:r>
              <a:rPr lang="de-CH" altLang="de-DE" sz="1000" dirty="0">
                <a:latin typeface="+mn-lt"/>
              </a:rPr>
              <a:t>  weder gut noch schlecht      </a:t>
            </a:r>
            <a:r>
              <a:rPr lang="de-CH" altLang="de-DE" sz="1200" b="1" dirty="0">
                <a:latin typeface="+mn-lt"/>
              </a:rPr>
              <a:t>-</a:t>
            </a:r>
            <a:r>
              <a:rPr lang="de-CH" altLang="de-DE" sz="1000" dirty="0">
                <a:latin typeface="+mn-lt"/>
              </a:rPr>
              <a:t> schlecht     </a:t>
            </a:r>
            <a:r>
              <a:rPr lang="de-CH" altLang="de-DE" sz="1200" b="1" dirty="0">
                <a:latin typeface="+mn-lt"/>
              </a:rPr>
              <a:t>- -</a:t>
            </a:r>
            <a:r>
              <a:rPr lang="de-CH" altLang="de-DE" sz="1000" dirty="0">
                <a:latin typeface="+mn-lt"/>
              </a:rPr>
              <a:t> sehr schlecht</a:t>
            </a:r>
          </a:p>
        </p:txBody>
      </p:sp>
      <p:sp>
        <p:nvSpPr>
          <p:cNvPr id="11" name="AutoShape 2355"/>
          <p:cNvSpPr>
            <a:spLocks/>
          </p:cNvSpPr>
          <p:nvPr/>
        </p:nvSpPr>
        <p:spPr bwMode="auto">
          <a:xfrm>
            <a:off x="5867846" y="2927266"/>
            <a:ext cx="3168650" cy="861774"/>
          </a:xfrm>
          <a:prstGeom prst="borderCallout2">
            <a:avLst>
              <a:gd name="adj1" fmla="val 15894"/>
              <a:gd name="adj2" fmla="val -2403"/>
              <a:gd name="adj3" fmla="val 15894"/>
              <a:gd name="adj4" fmla="val -38778"/>
              <a:gd name="adj5" fmla="val -155461"/>
              <a:gd name="adj6" fmla="val -96981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Zusammenfassende Bewertung der Unterkriterien (Umsatz, Erfolg, Rentabilität).</a:t>
            </a: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Bewerten Sie analog die Unterkriterien „Realisierbarkeit“ und „Strategische Aspekte“ in den entsprechenden Zeilen.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3707904" y="514253"/>
            <a:ext cx="4824909" cy="257369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Folie mit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5 Alternativen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. 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5" name="AutoShape 2356"/>
          <p:cNvSpPr>
            <a:spLocks/>
          </p:cNvSpPr>
          <p:nvPr/>
        </p:nvSpPr>
        <p:spPr bwMode="auto">
          <a:xfrm>
            <a:off x="5832921" y="5085184"/>
            <a:ext cx="3203575" cy="400110"/>
          </a:xfrm>
          <a:prstGeom prst="borderCallout2">
            <a:avLst>
              <a:gd name="adj1" fmla="val 26472"/>
              <a:gd name="adj2" fmla="val -2380"/>
              <a:gd name="adj3" fmla="val 26472"/>
              <a:gd name="adj4" fmla="val -47870"/>
              <a:gd name="adj5" fmla="val -95907"/>
              <a:gd name="adj6" fmla="val -95767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Bewerten sie hier zusammenfassend die drei Hauptkriterien.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741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D2641FE-697C-4B0D-A68C-2272C9375F73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14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3.7 Auswahl</a:t>
            </a:r>
            <a:endParaRPr lang="de-CH" altLang="de-DE" sz="1800" noProof="1"/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360000" y="936000"/>
            <a:ext cx="8640763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346200" indent="-1327150" eaLnBrk="0" hangingPunct="0"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34620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440000" indent="-1440000" algn="l" eaLnBrk="1" hangingPunct="1">
              <a:spcBef>
                <a:spcPts val="0"/>
              </a:spcBef>
              <a:buSzPct val="110000"/>
              <a:buFont typeface="Wingdings" pitchFamily="2" charset="2"/>
              <a:buNone/>
              <a:tabLst>
                <a:tab pos="1440000" algn="l"/>
              </a:tabLst>
            </a:pPr>
            <a:r>
              <a:rPr lang="de-CH" altLang="de-DE" sz="1200" b="1" dirty="0">
                <a:latin typeface="+mn-lt"/>
              </a:rPr>
              <a:t>Ist-Konzept:	</a:t>
            </a:r>
            <a:r>
              <a:rPr lang="de-CH" altLang="de-DE" sz="1200" dirty="0">
                <a:latin typeface="+mn-lt"/>
              </a:rPr>
              <a:t>...</a:t>
            </a:r>
          </a:p>
          <a:p>
            <a:pPr marL="1440000" indent="-1440000" algn="l" eaLnBrk="1" hangingPunct="1">
              <a:spcBef>
                <a:spcPts val="0"/>
              </a:spcBef>
              <a:buSzPct val="110000"/>
              <a:buFont typeface="Wingdings" pitchFamily="2" charset="2"/>
              <a:buNone/>
              <a:tabLst>
                <a:tab pos="1440000" algn="l"/>
              </a:tabLst>
            </a:pPr>
            <a:r>
              <a:rPr lang="de-CH" altLang="de-DE" sz="1200" dirty="0">
                <a:latin typeface="+mn-lt"/>
              </a:rPr>
              <a:t> </a:t>
            </a:r>
          </a:p>
          <a:p>
            <a:pPr marL="1440000" indent="-1440000" algn="l" eaLnBrk="1" hangingPunct="1">
              <a:spcBef>
                <a:spcPts val="0"/>
              </a:spcBef>
              <a:buSzPct val="110000"/>
              <a:buFont typeface="Wingdings" pitchFamily="2" charset="2"/>
              <a:buNone/>
              <a:tabLst>
                <a:tab pos="1440000" algn="l"/>
              </a:tabLst>
            </a:pPr>
            <a:r>
              <a:rPr lang="de-CH" altLang="de-DE" sz="1200" b="1" dirty="0">
                <a:latin typeface="+mn-lt"/>
              </a:rPr>
              <a:t>Alternative A:	</a:t>
            </a:r>
            <a:r>
              <a:rPr lang="de-CH" altLang="de-DE" sz="1200" dirty="0">
                <a:latin typeface="+mn-lt"/>
              </a:rPr>
              <a:t>... </a:t>
            </a:r>
          </a:p>
          <a:p>
            <a:pPr marL="1440000" indent="-1440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  <a:tabLst>
                <a:tab pos="1440000" algn="l"/>
              </a:tabLst>
            </a:pPr>
            <a:endParaRPr lang="de-CH" altLang="de-DE" sz="1200" dirty="0">
              <a:latin typeface="+mn-lt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843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D9DD06-E289-41CD-A977-7B16967E16A6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15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3.8 Ziele</a:t>
            </a:r>
            <a:endParaRPr lang="de-CH" altLang="de-DE" sz="1800" noProof="1"/>
          </a:p>
        </p:txBody>
      </p:sp>
      <p:graphicFrame>
        <p:nvGraphicFramePr>
          <p:cNvPr id="201426" name="Group 72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890446589"/>
              </p:ext>
            </p:extLst>
          </p:nvPr>
        </p:nvGraphicFramePr>
        <p:xfrm>
          <a:off x="360000" y="936000"/>
          <a:ext cx="8640000" cy="3721096"/>
        </p:xfrm>
        <a:graphic>
          <a:graphicData uri="http://schemas.openxmlformats.org/drawingml/2006/table">
            <a:tbl>
              <a:tblPr/>
              <a:tblGrid>
                <a:gridCol w="1049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90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Zeitraum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Zielsetzung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139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139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39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39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18001" marB="1800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945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FEC17C-0018-4526-A32C-A778F4A9A30F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16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3.9 Strategische Stossrichtungen</a:t>
            </a:r>
            <a:endParaRPr lang="de-CH" altLang="de-DE" sz="1800" noProof="1"/>
          </a:p>
        </p:txBody>
      </p:sp>
      <p:sp>
        <p:nvSpPr>
          <p:cNvPr id="19461" name="Rectangle 13"/>
          <p:cNvSpPr>
            <a:spLocks noChangeArrowheads="1"/>
          </p:cNvSpPr>
          <p:nvPr/>
        </p:nvSpPr>
        <p:spPr bwMode="auto">
          <a:xfrm>
            <a:off x="360000" y="936000"/>
            <a:ext cx="8640763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63525" indent="-263525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 dirty="0">
                <a:latin typeface="+mn-lt"/>
              </a:rPr>
              <a:t>?</a:t>
            </a: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ctrTitle"/>
          </p:nvPr>
        </p:nvSpPr>
        <p:spPr>
          <a:solidFill>
            <a:srgbClr val="CAD9E8"/>
          </a:solidFill>
        </p:spPr>
        <p:txBody>
          <a:bodyPr/>
          <a:lstStyle/>
          <a:p>
            <a:r>
              <a:rPr lang="de-CH" altLang="de-DE" dirty="0"/>
              <a:t>Fiktive Beispiele für Spielfeld-Variationen (Schritt 3.3)</a:t>
            </a:r>
          </a:p>
        </p:txBody>
      </p:sp>
      <p:sp>
        <p:nvSpPr>
          <p:cNvPr id="20483" name="Fußzeilenplatzhalter 2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20484" name="Foliennummernplatzhalt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C04862-160E-4C1D-AC09-17DB3BF66A32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17</a:t>
            </a:fld>
            <a:endParaRPr lang="de-CH" altLang="de-DE" sz="100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2150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FA9E612-8DA9-4FE5-BFBF-160F1384DC83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18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 dirty="0"/>
              <a:t>3.3 Strategisches Spielfeld: Beispiele (1) </a:t>
            </a:r>
            <a:r>
              <a:rPr lang="de-CH" altLang="de-DE" dirty="0">
                <a:sym typeface="Wingdings"/>
              </a:rPr>
              <a:t></a:t>
            </a:r>
            <a:r>
              <a:rPr lang="de-CH" altLang="de-DE" sz="1800" dirty="0"/>
              <a:t> Sortiment</a:t>
            </a:r>
            <a:endParaRPr lang="de-CH" altLang="de-DE" sz="1800" noProof="1"/>
          </a:p>
        </p:txBody>
      </p:sp>
      <p:grpSp>
        <p:nvGrpSpPr>
          <p:cNvPr id="3" name="Gruppieren 2"/>
          <p:cNvGrpSpPr/>
          <p:nvPr/>
        </p:nvGrpSpPr>
        <p:grpSpPr>
          <a:xfrm>
            <a:off x="360000" y="936000"/>
            <a:ext cx="8640000" cy="5185302"/>
            <a:chOff x="360000" y="936000"/>
            <a:chExt cx="8640000" cy="5185302"/>
          </a:xfrm>
        </p:grpSpPr>
        <p:sp>
          <p:nvSpPr>
            <p:cNvPr id="21509" name="Line 4"/>
            <p:cNvSpPr>
              <a:spLocks noChangeShapeType="1"/>
            </p:cNvSpPr>
            <p:nvPr/>
          </p:nvSpPr>
          <p:spPr bwMode="auto">
            <a:xfrm>
              <a:off x="360000" y="1924699"/>
              <a:ext cx="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CH" sz="1200">
                <a:latin typeface="+mn-lt"/>
              </a:endParaRPr>
            </a:p>
          </p:txBody>
        </p:sp>
        <p:graphicFrame>
          <p:nvGraphicFramePr>
            <p:cNvPr id="15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29209312"/>
                </p:ext>
              </p:extLst>
            </p:nvPr>
          </p:nvGraphicFramePr>
          <p:xfrm>
            <a:off x="360000" y="5301208"/>
            <a:ext cx="8640000" cy="820094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69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4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Sortiment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S-Ist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hangingPunct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1890395" algn="r"/>
                            <a:tab pos="2340610" algn="l"/>
                          </a:tabLst>
                        </a:pP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A,</a:t>
                        </a:r>
                        <a:r>
                          <a:rPr lang="de-CH" sz="1100" baseline="0" dirty="0">
                            <a:latin typeface="+mn-lt"/>
                            <a:ea typeface="Times New Roman"/>
                            <a:cs typeface="Times New Roman"/>
                          </a:rPr>
                          <a:t> B, C</a:t>
                        </a:r>
                        <a:endParaRPr lang="de-CH" sz="1100" dirty="0">
                          <a:latin typeface="+mn-lt"/>
                          <a:ea typeface="Times New Roman"/>
                          <a:cs typeface="Times New Roman"/>
                        </a:endParaRPr>
                      </a:p>
                    </a:txBody>
                    <a:tcPr marL="68580" marR="68580" marT="0" marB="0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S-1</a:t>
                        </a:r>
                      </a:p>
                    </a:txBody>
                    <a:tcPr marL="68580" marR="68580" marT="0" marB="0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Ist+D (ca. 10%)</a:t>
                        </a:r>
                      </a:p>
                    </a:txBody>
                    <a:tcPr marL="68580" marR="68580" marT="0" marB="0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S-2</a:t>
                        </a:r>
                      </a:p>
                    </a:txBody>
                    <a:tcPr marL="68580" marR="68580" marT="0" marB="0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Ist+D (ca. 20%)</a:t>
                        </a:r>
                      </a:p>
                    </a:txBody>
                    <a:tcPr marL="68580" marR="68580" marT="0" marB="0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s-3</a:t>
                        </a:r>
                      </a:p>
                    </a:txBody>
                    <a:tcPr marL="68580" marR="68580" marT="0" marB="0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Ist+D (10%) + E</a:t>
                        </a:r>
                      </a:p>
                    </a:txBody>
                    <a:tcPr marL="68580" marR="68580" marT="0" marB="0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  <p:graphicFrame>
          <p:nvGraphicFramePr>
            <p:cNvPr id="16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64832919"/>
                </p:ext>
              </p:extLst>
            </p:nvPr>
          </p:nvGraphicFramePr>
          <p:xfrm>
            <a:off x="360000" y="936000"/>
            <a:ext cx="8640000" cy="917280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69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Parameter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(V)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Variationen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4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Sortiment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S-Ist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Medical  60%,Technische Optik 40%</a:t>
                        </a:r>
                        <a:endParaRPr kumimoji="0" lang="de-CH" sz="11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AT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50% Medical, 50% Technische Optik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AT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50% Medical, 40% Technische Optik, plus 10% Formen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AT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50% Medical, 40% Technische Optik, plus 10% Formen plus Spezialoptik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  <p:graphicFrame>
          <p:nvGraphicFramePr>
            <p:cNvPr id="17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98598919"/>
                </p:ext>
              </p:extLst>
            </p:nvPr>
          </p:nvGraphicFramePr>
          <p:xfrm>
            <a:off x="360000" y="1924552"/>
            <a:ext cx="8640000" cy="820094"/>
          </p:xfrm>
          <a:graphic>
            <a:graphicData uri="http://schemas.openxmlformats.org/drawingml/2006/table">
              <a:tbl>
                <a:tblPr/>
                <a:tblGrid>
                  <a:gridCol w="192269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6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69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4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Sortiment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S-Ist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Flakes und Pops wie heute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Optimierung Flakes &amp; Pops (Produkte und Verpackung)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GB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Forcieren Bio-Sortiment</a:t>
                        </a:r>
                        <a:endParaRPr kumimoji="0" lang="de-CH" sz="1100" b="0" i="0" u="none" strike="noStrike" kern="1200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Ergänzung mit Multigrain und Extrudaten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  <p:graphicFrame>
          <p:nvGraphicFramePr>
            <p:cNvPr id="18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41785635"/>
                </p:ext>
              </p:extLst>
            </p:nvPr>
          </p:nvGraphicFramePr>
          <p:xfrm>
            <a:off x="360000" y="2815918"/>
            <a:ext cx="8640000" cy="1003700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00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5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Sortiment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S-Ist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hangingPunct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1890395" algn="r"/>
                            <a:tab pos="2340610" algn="l"/>
                          </a:tabLst>
                        </a:pP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Sicherheit</a:t>
                        </a:r>
                        <a:r>
                          <a:rPr lang="de-CH" sz="1100" baseline="0" dirty="0">
                            <a:latin typeface="+mn-lt"/>
                            <a:ea typeface="Times New Roman"/>
                            <a:cs typeface="Times New Roman"/>
                          </a:rPr>
                          <a:t> (SI)</a:t>
                        </a: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/ Shop (</a:t>
                        </a:r>
                        <a:r>
                          <a:rPr lang="de-CH" sz="1100" dirty="0" err="1">
                            <a:latin typeface="+mn-lt"/>
                            <a:ea typeface="Times New Roman"/>
                            <a:cs typeface="Times New Roman"/>
                          </a:rPr>
                          <a:t>Sh</a:t>
                        </a: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) / Audio</a:t>
                        </a:r>
                        <a:r>
                          <a:rPr lang="de-CH" sz="1100" baseline="0" dirty="0">
                            <a:latin typeface="+mn-lt"/>
                            <a:ea typeface="Times New Roman"/>
                            <a:cs typeface="Times New Roman"/>
                          </a:rPr>
                          <a:t> (A)</a:t>
                        </a: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 /</a:t>
                        </a:r>
                        <a:r>
                          <a:rPr lang="de-CH" sz="1100" baseline="0" dirty="0">
                            <a:latin typeface="+mn-lt"/>
                            <a:ea typeface="Times New Roman"/>
                            <a:cs typeface="Times New Roman"/>
                          </a:rPr>
                          <a:t> </a:t>
                        </a:r>
                        <a:r>
                          <a:rPr lang="de-CH" sz="1100" baseline="0" dirty="0" err="1">
                            <a:latin typeface="+mn-lt"/>
                            <a:ea typeface="Times New Roman"/>
                            <a:cs typeface="Times New Roman"/>
                          </a:rPr>
                          <a:t>Protection</a:t>
                        </a:r>
                        <a:r>
                          <a:rPr lang="de-CH" sz="1100" baseline="0" dirty="0">
                            <a:latin typeface="+mn-lt"/>
                            <a:ea typeface="Times New Roman"/>
                            <a:cs typeface="Times New Roman"/>
                          </a:rPr>
                          <a:t> (P)</a:t>
                        </a:r>
                        <a:endParaRPr lang="de-CH" sz="1100" dirty="0">
                          <a:latin typeface="+mn-lt"/>
                          <a:ea typeface="Times New Roman"/>
                          <a:cs typeface="Times New Roman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SI / Sh / A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SI++( Systemlieferant mit Partner oder Eigenfertigung 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Shop / A / P / + Handel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SI mit Sh integriert, ohne A   (Unterschied zu S2 mit Shop integriert 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  <p:graphicFrame>
          <p:nvGraphicFramePr>
            <p:cNvPr id="19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10943921"/>
                </p:ext>
              </p:extLst>
            </p:nvPr>
          </p:nvGraphicFramePr>
          <p:xfrm>
            <a:off x="360000" y="3890890"/>
            <a:ext cx="8640000" cy="1339047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67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6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Sortiment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S-Ist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:r>
                          <a:rPr lang="de-DE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Marketingkommunikation (MK 65%), Corporate Identity (CI 10%), Internet Solutions (IS 25%)  aus 1 Hand, </a:t>
                        </a:r>
                        <a:r>
                          <a:rPr lang="de-DE" sz="1100" b="0" i="0" u="none" strike="noStrike" kern="1200" baseline="0" dirty="0" err="1">
                            <a:solidFill>
                              <a:schemeClr val="tx1"/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Fullservice</a:t>
                        </a:r>
                        <a:r>
                          <a:rPr lang="de-DE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 (Schwerpunkt Marketingkommunikation)</a:t>
                        </a:r>
                        <a:endParaRPr lang="de-DE" sz="1100" b="0" i="0" u="none" strike="noStrike" dirty="0">
                          <a:latin typeface="+mn-lt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:r>
                          <a:rPr lang="fr-FR" sz="1100" b="0" i="0" u="none" strike="noStrike" kern="1200" baseline="0" dirty="0" err="1">
                            <a:solidFill>
                              <a:schemeClr val="tx1"/>
                            </a:solidFill>
                            <a:latin typeface="+mn-lt"/>
                          </a:rPr>
                          <a:t>Konzentration</a:t>
                        </a:r>
                        <a:r>
                          <a:rPr lang="fr-FR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</a:rPr>
                          <a:t> </a:t>
                        </a:r>
                        <a:r>
                          <a:rPr lang="fr-FR" sz="1100" b="0" i="0" u="none" strike="noStrike" kern="1200" baseline="0" dirty="0" err="1">
                            <a:solidFill>
                              <a:schemeClr val="tx1"/>
                            </a:solidFill>
                            <a:latin typeface="+mn-lt"/>
                          </a:rPr>
                          <a:t>auf</a:t>
                        </a:r>
                        <a:r>
                          <a:rPr lang="fr-FR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</a:rPr>
                          <a:t> CI (</a:t>
                        </a:r>
                        <a:r>
                          <a:rPr lang="fr-FR" sz="1100" b="0" i="0" u="none" strike="noStrike" kern="1200" baseline="0" dirty="0" err="1">
                            <a:solidFill>
                              <a:schemeClr val="tx1"/>
                            </a:solidFill>
                            <a:latin typeface="+mn-lt"/>
                          </a:rPr>
                          <a:t>Branding</a:t>
                        </a:r>
                        <a:r>
                          <a:rPr lang="fr-FR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</a:rPr>
                          <a:t>, </a:t>
                        </a:r>
                        <a:r>
                          <a:rPr lang="fr-FR" sz="1100" b="0" i="0" u="none" strike="noStrike" kern="1200" baseline="0" dirty="0" err="1">
                            <a:solidFill>
                              <a:schemeClr val="tx1"/>
                            </a:solidFill>
                            <a:latin typeface="+mn-lt"/>
                          </a:rPr>
                          <a:t>Corp.Communication</a:t>
                        </a:r>
                        <a:r>
                          <a:rPr lang="fr-FR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</a:rPr>
                          <a:t>, PR, ...)</a:t>
                        </a:r>
                        <a:endParaRPr lang="fr-FR" sz="1100" b="0" i="0" u="none" strike="noStrike" dirty="0">
                          <a:latin typeface="+mn-lt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:r>
                          <a:rPr lang="de-DE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</a:rPr>
                          <a:t>Konzentration auf IS</a:t>
                        </a:r>
                        <a:endParaRPr lang="de-DE" sz="1100" b="0" i="0" u="none" strike="noStrike" dirty="0">
                          <a:latin typeface="+mn-lt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:r>
                          <a:rPr lang="de-CH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</a:rPr>
                          <a:t>Konzentration auf MK+IS (60 : 40)</a:t>
                        </a:r>
                        <a:endParaRPr lang="de-CH" sz="1100" b="0" i="0" u="none" strike="noStrike" dirty="0">
                          <a:latin typeface="+mn-lt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:r>
                          <a:rPr lang="de-CH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</a:rPr>
                          <a:t>MK, CI und IS optimieren (50 : 20 : 30)</a:t>
                        </a:r>
                        <a:endParaRPr lang="de-CH" sz="1100" b="0" i="0" u="none" strike="noStrike" dirty="0">
                          <a:latin typeface="+mn-lt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S-5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indent="0" algn="l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:r>
                          <a:rPr lang="en-US" sz="1100" b="0" i="0" u="none" strike="noStrike" kern="1200" baseline="0" dirty="0" err="1">
                            <a:solidFill>
                              <a:schemeClr val="tx1"/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MK+CI+IS+weitere</a:t>
                        </a:r>
                        <a:r>
                          <a:rPr lang="en-US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 DL (</a:t>
                        </a:r>
                        <a:r>
                          <a:rPr lang="en-US" sz="1100" b="0" i="0" u="none" strike="noStrike" kern="1200" baseline="0" dirty="0" err="1">
                            <a:solidFill>
                              <a:schemeClr val="tx1"/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z.B</a:t>
                        </a:r>
                        <a:r>
                          <a:rPr lang="en-US" sz="1100" b="0" i="0" u="none" strike="noStrike" kern="1200" baseline="0" dirty="0">
                            <a:solidFill>
                              <a:schemeClr val="tx1"/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. Event, Corp. Publishing ...)</a:t>
                        </a:r>
                        <a:endParaRPr lang="en-US" sz="1100" b="0" i="0" u="none" strike="noStrike" dirty="0">
                          <a:latin typeface="+mn-lt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</a:tbl>
            </a:graphicData>
          </a:graphic>
        </p:graphicFrame>
      </p:grpSp>
      <p:sp>
        <p:nvSpPr>
          <p:cNvPr id="14" name="Text Box 197"/>
          <p:cNvSpPr txBox="1">
            <a:spLocks noChangeArrowheads="1"/>
          </p:cNvSpPr>
          <p:nvPr/>
        </p:nvSpPr>
        <p:spPr bwMode="auto">
          <a:xfrm>
            <a:off x="360000" y="6207695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2253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FCC03E-0BBF-4CA9-A2BC-0F02AF6E8D19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19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3.3 Strategisches Spielfeld: Beispiele (2) </a:t>
            </a:r>
            <a:r>
              <a:rPr lang="de-CH" altLang="de-DE" dirty="0">
                <a:sym typeface="Wingdings"/>
              </a:rPr>
              <a:t></a:t>
            </a:r>
            <a:r>
              <a:rPr lang="de-CH" dirty="0"/>
              <a:t> Markt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360000" y="936000"/>
            <a:ext cx="8640000" cy="3980216"/>
            <a:chOff x="360000" y="936000"/>
            <a:chExt cx="8640000" cy="3980216"/>
          </a:xfrm>
          <a:solidFill>
            <a:srgbClr val="CAD9E8"/>
          </a:solidFill>
        </p:grpSpPr>
        <p:graphicFrame>
          <p:nvGraphicFramePr>
            <p:cNvPr id="5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60385392"/>
                </p:ext>
              </p:extLst>
            </p:nvPr>
          </p:nvGraphicFramePr>
          <p:xfrm>
            <a:off x="360000" y="936000"/>
            <a:ext cx="8640000" cy="1284480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0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Parameter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(V)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Variationen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6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Märkte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M-Ist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O-CH, Schulen (++) , öffentliche Hand (+), KMU (-)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O-CH, Schulen (+) , öffentliche Hand (+), KMU (+)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O-CH, Schulen (+) , öffentliche Hand (+), KMU (++)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CH / Fokus O-CH, Schulen (+) , öffentliche Hand (+), KMU (+)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CH, Schulen (+) , öffentliche Hand (+), KMU (+)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M-5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CH, Schulen (++) , öffentliche Hand (+), KMU (-)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</a:tbl>
            </a:graphicData>
          </a:graphic>
        </p:graphicFrame>
        <p:graphicFrame>
          <p:nvGraphicFramePr>
            <p:cNvPr id="6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00613899"/>
                </p:ext>
              </p:extLst>
            </p:nvPr>
          </p:nvGraphicFramePr>
          <p:xfrm>
            <a:off x="360000" y="2298966"/>
            <a:ext cx="8640000" cy="1003700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00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5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Marketing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M-Ist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Wie heute (Messebesuche, Handelsvertreter, Homepage)</a:t>
                        </a:r>
                        <a:endParaRPr kumimoji="0" lang="de-CH" sz="11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Wahrnehmung verstärken (Fachartikel)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Vertriebsorganisation ausbauen 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E-Commerce verstärken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M-Ist + M-1, plus Kooperation mit XYZ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  <p:graphicFrame>
          <p:nvGraphicFramePr>
            <p:cNvPr id="7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19124036"/>
                </p:ext>
              </p:extLst>
            </p:nvPr>
          </p:nvGraphicFramePr>
          <p:xfrm>
            <a:off x="360000" y="3381152"/>
            <a:ext cx="8640000" cy="636485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685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3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Marken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M-Ist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Eigenmarken wie heute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M1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Forcieren Bio-Eigenmarken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M2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Müller Marke für Bio-Sortiment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</a:tbl>
            </a:graphicData>
          </a:graphic>
        </p:graphicFrame>
        <p:graphicFrame>
          <p:nvGraphicFramePr>
            <p:cNvPr id="8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094165367"/>
                </p:ext>
              </p:extLst>
            </p:nvPr>
          </p:nvGraphicFramePr>
          <p:xfrm>
            <a:off x="360000" y="4096122"/>
            <a:ext cx="8640000" cy="820094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69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4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Kundenstruktur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KS-Ist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9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A:B:C 60:30:10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KS-1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9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Konzentration auf B + A (B70 : A30)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KS-2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9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Konzentration auf A + B (A70 : B30)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KS-3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9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Konzentration auf B (A10 : B80 : C10)</a:t>
                        </a:r>
                        <a:endParaRPr kumimoji="0" lang="de-DE" sz="11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</p:grpSp>
      <p:sp>
        <p:nvSpPr>
          <p:cNvPr id="10" name="Text Box 197"/>
          <p:cNvSpPr txBox="1">
            <a:spLocks noChangeArrowheads="1"/>
          </p:cNvSpPr>
          <p:nvPr/>
        </p:nvSpPr>
        <p:spPr bwMode="auto">
          <a:xfrm>
            <a:off x="360000" y="6207695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717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38A168-2F0F-404C-850C-AB9C64AC3AF6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2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 Strategie</a:t>
            </a:r>
            <a:endParaRPr lang="de-CH" altLang="de-DE" sz="1800" noProof="1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936000"/>
            <a:ext cx="9144000" cy="3143398"/>
          </a:xfrm>
          <a:prstGeom prst="rect">
            <a:avLst/>
          </a:prstGeom>
          <a:solidFill>
            <a:srgbClr val="CAD9E8"/>
          </a:solidFill>
          <a:extLst/>
        </p:spPr>
        <p:txBody>
          <a:bodyPr lIns="360000" tIns="360000" rIns="0" bIns="360000" anchor="ctr" anchorCtr="0">
            <a:spAutoFit/>
          </a:bodyPr>
          <a:lstStyle>
            <a:lvl1pPr marL="714375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110000"/>
              <a:buFont typeface="Wingdings" pitchFamily="2" charset="2"/>
              <a:buChar char="w"/>
              <a:defRPr sz="1400" b="1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117951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200" b="1">
                <a:solidFill>
                  <a:srgbClr val="FF0000"/>
                </a:solidFill>
                <a:latin typeface="+mn-lt"/>
              </a:defRPr>
            </a:lvl2pPr>
            <a:lvl3pPr marL="15875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+mn-lt"/>
              </a:defRPr>
            </a:lvl3pPr>
            <a:lvl4pPr marL="19954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rgbClr val="FF0000"/>
                </a:solidFill>
                <a:latin typeface="+mn-lt"/>
              </a:defRPr>
            </a:lvl4pPr>
            <a:lvl5pPr marL="240347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5pPr>
            <a:lvl6pPr marL="28606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6pPr>
            <a:lvl7pPr marL="33178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7pPr>
            <a:lvl8pPr marL="37750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8pPr>
            <a:lvl9pPr marL="42322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9pPr>
          </a:lstStyle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3.1	Vision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3.2	Strategische Themen	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3.3	Strategisches Spielfeld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3.4	Strategische Alternativen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3.5	Modellrechnung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3.6	Bewertung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3.7	Auswahl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3.8	Ziele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3.9	Strategische Stossrichtungen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2355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0AFD52-6843-477C-8047-2630E2D3CE38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20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3.3 Strategisches Spielfeld: Beispiele (3) </a:t>
            </a:r>
            <a:r>
              <a:rPr lang="de-CH" altLang="de-DE" dirty="0">
                <a:sym typeface="Wingdings"/>
              </a:rPr>
              <a:t></a:t>
            </a:r>
            <a:r>
              <a:rPr lang="de-CH" dirty="0"/>
              <a:t> interne Faktoren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360000" y="936000"/>
            <a:ext cx="8640000" cy="3680304"/>
            <a:chOff x="360000" y="936000"/>
            <a:chExt cx="8640000" cy="3680304"/>
          </a:xfrm>
        </p:grpSpPr>
        <p:graphicFrame>
          <p:nvGraphicFramePr>
            <p:cNvPr id="5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72655575"/>
                </p:ext>
              </p:extLst>
            </p:nvPr>
          </p:nvGraphicFramePr>
          <p:xfrm>
            <a:off x="360000" y="936000"/>
            <a:ext cx="8640000" cy="1135431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217431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Parameter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(V)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Variationen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5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Finanzierung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F-Ist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hangingPunct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1890395" algn="r"/>
                            <a:tab pos="2340610" algn="l"/>
                          </a:tabLst>
                        </a:pP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Aktionäre und Banken wie heute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F2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Verwertung nichtbetriebsnotwendiger Liegenschaften und Landreserven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F3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Neue Aktionäre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F4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Kooperation mit Mitbewerbern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F5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Kooperation mit Marketingspezialist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  <p:graphicFrame>
          <p:nvGraphicFramePr>
            <p:cNvPr id="6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3654563"/>
                </p:ext>
              </p:extLst>
            </p:nvPr>
          </p:nvGraphicFramePr>
          <p:xfrm>
            <a:off x="360000" y="2156563"/>
            <a:ext cx="8640000" cy="1187304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0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6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Kooperationen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K-Ist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hangingPunct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1890395" algn="r"/>
                            <a:tab pos="2340610" algn="l"/>
                          </a:tabLst>
                        </a:pP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projektbezogene, (wechselnde) Arbeitsgemeinschaften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Lieferanten (Bsp. XY)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Fusion Mitbewerber (Minderheit)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Fusion Mitbewerber (Mehrheit)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Ergänzend (Stahlbau)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K-5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Kleine lokale Partner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</a:tbl>
            </a:graphicData>
          </a:graphic>
        </p:graphicFrame>
        <p:graphicFrame>
          <p:nvGraphicFramePr>
            <p:cNvPr id="7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34598811"/>
                </p:ext>
              </p:extLst>
            </p:nvPr>
          </p:nvGraphicFramePr>
          <p:xfrm>
            <a:off x="360000" y="3429000"/>
            <a:ext cx="8640000" cy="1187304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0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6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Organisation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O-Ist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1 Unternehmen, 3 SGE, 1 Marke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O-1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3 Marken unter 1 Dach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O-2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selbständige spezialisierte Unternehmen im Verbund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O-3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1 Unternehmen, 3 SGE, optimieren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O-4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Times New Roman" pitchFamily="18" charset="0"/>
                          </a:rPr>
                          <a:t>Konzentration als Beratungsunternehmen (Outsourcing übrige DL)</a:t>
                        </a:r>
                        <a:endParaRPr kumimoji="0" lang="de-DE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Times New Roman" pitchFamily="18" charset="0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O-5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Times New Roman" pitchFamily="18" charset="0"/>
                          </a:rPr>
                          <a:t>Separate „Low-Budget“ Organisation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</a:tbl>
            </a:graphicData>
          </a:graphic>
        </p:graphicFrame>
      </p:grpSp>
      <p:sp>
        <p:nvSpPr>
          <p:cNvPr id="9" name="Text Box 197"/>
          <p:cNvSpPr txBox="1">
            <a:spLocks noChangeArrowheads="1"/>
          </p:cNvSpPr>
          <p:nvPr/>
        </p:nvSpPr>
        <p:spPr bwMode="auto">
          <a:xfrm>
            <a:off x="360000" y="6207695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2457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99C6E0-2E54-4F9C-BB11-59D3A3163BB8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21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3.3 Strategisches Spielfeld: Beispiele (4) </a:t>
            </a:r>
            <a:r>
              <a:rPr lang="de-CH" altLang="de-DE" dirty="0">
                <a:sym typeface="Wingdings"/>
              </a:rPr>
              <a:t></a:t>
            </a:r>
            <a:r>
              <a:rPr lang="de-CH" dirty="0"/>
              <a:t> interne Faktoren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360000" y="936000"/>
            <a:ext cx="8640000" cy="4753254"/>
            <a:chOff x="360000" y="936000"/>
            <a:chExt cx="8640000" cy="4753254"/>
          </a:xfrm>
        </p:grpSpPr>
        <p:graphicFrame>
          <p:nvGraphicFramePr>
            <p:cNvPr id="5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82728444"/>
                </p:ext>
              </p:extLst>
            </p:nvPr>
          </p:nvGraphicFramePr>
          <p:xfrm>
            <a:off x="360000" y="936000"/>
            <a:ext cx="8640000" cy="1284480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0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Parameter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(V)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Variationen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6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Kompetenzen/SEP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K-Ist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hangingPunct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1890395" algn="r"/>
                            <a:tab pos="2340610" algn="l"/>
                          </a:tabLst>
                        </a:pPr>
                        <a:r>
                          <a:rPr lang="de-CH" sz="1100" dirty="0" err="1">
                            <a:latin typeface="+mn-lt"/>
                            <a:ea typeface="Times New Roman"/>
                            <a:cs typeface="Times New Roman"/>
                          </a:rPr>
                          <a:t>Spedi</a:t>
                        </a: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 / Zoll / Lager / Log-DL / Umschlag / nat. Transport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Verstärkung Marketing und Projektakquisition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Verstärkung Informatik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Verstärkung in anspruchsvollen Logistik-Dienstleistungen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100" b="0" i="0" u="none" strike="noStrike" kern="1200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K-5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de-CH" sz="1100" b="0" i="0" u="none" strike="noStrike" kern="1200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</a:tbl>
            </a:graphicData>
          </a:graphic>
        </p:graphicFrame>
        <p:graphicFrame>
          <p:nvGraphicFramePr>
            <p:cNvPr id="6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50574166"/>
                </p:ext>
              </p:extLst>
            </p:nvPr>
          </p:nvGraphicFramePr>
          <p:xfrm>
            <a:off x="360000" y="2311837"/>
            <a:ext cx="8640000" cy="1187304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0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6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 err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Grösse</a:t>
                        </a: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20..</a:t>
                        </a:r>
                      </a:p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(Umsatz)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G-Ist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hangingPunct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1890395" algn="r"/>
                            <a:tab pos="2340610" algn="l"/>
                          </a:tabLst>
                        </a:pP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50 Mio. (S 30 / H 10 / F 5/ </a:t>
                        </a:r>
                        <a:r>
                          <a:rPr lang="de-CH" sz="1100" dirty="0" err="1">
                            <a:latin typeface="+mn-lt"/>
                            <a:ea typeface="Times New Roman"/>
                            <a:cs typeface="Times New Roman"/>
                          </a:rPr>
                          <a:t>At</a:t>
                        </a: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 8)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Qualitatives Wachstum 50 Mio.(gleicher Umsatz mehr Gewinn)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Ausbau des bestehenden  Sortiments auf 60 Mio.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Intensivierung  auf 75 Mio. (S 35 / H 20 / F 10/ At 10)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Quantitative Maximierung 100 Mio. (reine Masse) → volle Pulle!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G-5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de-CH" sz="1100" b="0" i="0" u="none" strike="noStrike" kern="1200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</a:tbl>
            </a:graphicData>
          </a:graphic>
        </p:graphicFrame>
        <p:graphicFrame>
          <p:nvGraphicFramePr>
            <p:cNvPr id="7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30604489"/>
                </p:ext>
              </p:extLst>
            </p:nvPr>
          </p:nvGraphicFramePr>
          <p:xfrm>
            <a:off x="360000" y="3590498"/>
            <a:ext cx="8640000" cy="1187304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70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6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 err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Grösse</a:t>
                        </a: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 20..</a:t>
                        </a:r>
                      </a:p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(Mitarbeiter)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G-Ist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hangingPunct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1890395" algn="r"/>
                            <a:tab pos="2340610" algn="l"/>
                          </a:tabLst>
                        </a:pP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30 (Logistik), 50 Rest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50 L / 60 R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40 L / 40 R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30 L / 10 R /  → Outsourcing Montage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endParaRPr lang="de-CH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G-4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70 L / 40 R 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G-5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75 L / 30 R → Outsourcing Montage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</a:tbl>
            </a:graphicData>
          </a:graphic>
        </p:graphicFrame>
        <p:graphicFrame>
          <p:nvGraphicFramePr>
            <p:cNvPr id="8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54455764"/>
                </p:ext>
              </p:extLst>
            </p:nvPr>
          </p:nvGraphicFramePr>
          <p:xfrm>
            <a:off x="360000" y="4869160"/>
            <a:ext cx="8640000" cy="820094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69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4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Eigene Standorte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S-Ist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hangingPunct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1890395" algn="r"/>
                            <a:tab pos="2340610" algn="l"/>
                          </a:tabLst>
                        </a:pPr>
                        <a:r>
                          <a:rPr lang="de-CH" sz="1100" dirty="0">
                            <a:latin typeface="+mn-lt"/>
                            <a:ea typeface="Times New Roman"/>
                            <a:cs typeface="Times New Roman"/>
                          </a:rPr>
                          <a:t>West-CH, Nord-CH, Ost-CH, Süddeutschland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+Vorarlberg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+Zentralschweiz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S-3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+Vorarlberg und Zentralschweiz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</p:grpSp>
      <p:sp>
        <p:nvSpPr>
          <p:cNvPr id="10" name="Text Box 197"/>
          <p:cNvSpPr txBox="1">
            <a:spLocks noChangeArrowheads="1"/>
          </p:cNvSpPr>
          <p:nvPr/>
        </p:nvSpPr>
        <p:spPr bwMode="auto">
          <a:xfrm>
            <a:off x="360000" y="6207695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2560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376F51-31EB-411F-B877-5EBF10DAAEAD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22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3.3 Strategisches Spielfeld: Beispiele (5) </a:t>
            </a:r>
            <a:r>
              <a:rPr lang="de-CH" altLang="de-DE" dirty="0">
                <a:sym typeface="Wingdings"/>
              </a:rPr>
              <a:t></a:t>
            </a:r>
            <a:r>
              <a:rPr lang="de-CH" dirty="0"/>
              <a:t> interne Faktoren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360000" y="936000"/>
            <a:ext cx="8640000" cy="2560247"/>
            <a:chOff x="360000" y="936000"/>
            <a:chExt cx="8640000" cy="2560247"/>
          </a:xfrm>
        </p:grpSpPr>
        <p:graphicFrame>
          <p:nvGraphicFramePr>
            <p:cNvPr id="5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48376401"/>
                </p:ext>
              </p:extLst>
            </p:nvPr>
          </p:nvGraphicFramePr>
          <p:xfrm>
            <a:off x="360000" y="936000"/>
            <a:ext cx="8640000" cy="917280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69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Parameter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(V)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Variationen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4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Produktivität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P-Ist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Wie heute (ca. 80% ausgeschöpft)</a:t>
                        </a:r>
                        <a:endParaRPr kumimoji="0" lang="de-CH" sz="11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P-1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Optimierung / Rationalisierung</a:t>
                        </a:r>
                        <a:endParaRPr kumimoji="0" lang="de-DE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P-2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DE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Automatisierung Bearbeitung, Prozesse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P-3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Automatisierung Baugruppen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  <p:graphicFrame>
          <p:nvGraphicFramePr>
            <p:cNvPr id="6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30608988"/>
                </p:ext>
              </p:extLst>
            </p:nvPr>
          </p:nvGraphicFramePr>
          <p:xfrm>
            <a:off x="360000" y="1946474"/>
            <a:ext cx="8640000" cy="627000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42366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3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DE" sz="1200" b="1" i="0" u="none" strike="noStrike" cap="none" normalizeH="0" baseline="0" dirty="0" err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Make</a:t>
                        </a: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</a:t>
                        </a:r>
                        <a:r>
                          <a:rPr kumimoji="0" lang="de-DE" sz="1200" b="1" i="0" u="none" strike="noStrike" cap="none" normalizeH="0" baseline="0" dirty="0" err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or</a:t>
                        </a: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</a:t>
                        </a:r>
                        <a:r>
                          <a:rPr kumimoji="0" lang="de-DE" sz="1200" b="1" i="0" u="none" strike="noStrike" cap="none" normalizeH="0" baseline="0" dirty="0" err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Buy</a:t>
                        </a: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: </a:t>
                        </a:r>
                        <a:r>
                          <a:rPr kumimoji="0" lang="de-DE" sz="1200" b="1" i="0" u="none" strike="noStrike" cap="none" normalizeH="0" baseline="0" dirty="0" err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What</a:t>
                        </a: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</a:t>
                        </a:r>
                        <a:r>
                          <a:rPr kumimoji="0" lang="de-DE" sz="1200" b="1" i="0" u="none" strike="noStrike" cap="none" normalizeH="0" baseline="0" dirty="0" err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to</a:t>
                        </a: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</a:t>
                        </a:r>
                        <a:r>
                          <a:rPr kumimoji="0" lang="de-DE" sz="1200" b="1" i="0" u="none" strike="noStrike" cap="none" normalizeH="0" baseline="0" dirty="0" err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buy</a:t>
                        </a:r>
                        <a:r>
                          <a:rPr kumimoji="0" lang="de-DE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?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B-Ist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Handelsgeschäft 1% (Low Price), Beschichten, Formen</a:t>
                        </a:r>
                        <a:endParaRPr kumimoji="0" lang="de-CH" sz="11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B-1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AT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Handelsgeschäft 10% (Low Price) Beschichten, 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B-2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AT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Handelsgeschäft 10% (Low-Price) Medical plus Mechanik (Montage)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</a:tbl>
            </a:graphicData>
          </a:graphic>
        </p:graphicFrame>
        <p:graphicFrame>
          <p:nvGraphicFramePr>
            <p:cNvPr id="7" name="Group 17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28472423"/>
                </p:ext>
              </p:extLst>
            </p:nvPr>
          </p:nvGraphicFramePr>
          <p:xfrm>
            <a:off x="360000" y="2676153"/>
            <a:ext cx="8640000" cy="820094"/>
          </p:xfrm>
          <a:graphic>
            <a:graphicData uri="http://schemas.openxmlformats.org/drawingml/2006/table">
              <a:tbl>
                <a:tblPr/>
                <a:tblGrid>
                  <a:gridCol w="192269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63928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6078027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85694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>
                        <a:noFill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5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 </a:t>
                        </a:r>
                      </a:p>
                    </a:txBody>
                    <a:tcPr marL="90000" marR="90000" marT="0" marB="0" anchor="ctr" horzOverflow="overflow">
                      <a:lnL>
                        <a:noFill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83600">
                  <a:tc rowSpan="4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Kapazität (in Std. aller produktiven MA)</a:t>
                        </a:r>
                        <a:endPara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Times New Roman" pitchFamily="18" charset="0"/>
                            <a:cs typeface="Arial" charset="0"/>
                          </a:rPr>
                          <a:t>B-Ist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CAD9E8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120‘000 Std.</a:t>
                        </a:r>
                        <a:endParaRPr kumimoji="0" lang="de-CH" sz="11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endParaRP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B-1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AT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100‘000 Std.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B-2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Pct val="110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de-AT" sz="11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</a:rPr>
                          <a:t> 150‘000 Std.</a:t>
                        </a:r>
                      </a:p>
                    </a:txBody>
                    <a:tcPr marL="36000" marR="36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83600">
                  <a:tc vMerge="1"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de-CH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endParaRPr>
                      </a:p>
                    </a:txBody>
                    <a:tcPr marL="90000" marR="90000" marT="0" marB="0" anchor="ctr" horzOverflow="overflow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99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B-3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de-CH" sz="1100" b="0" i="0" u="none" strike="noStrike" kern="1200" cap="none" normalizeH="0" baseline="0" noProof="1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   80‘000 Std.</a:t>
                        </a:r>
                      </a:p>
                    </a:txBody>
                    <a:tcPr marL="36000" marR="36000" marT="0" marB="0" anchor="ctr">
                      <a:lnL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FFFFB7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</p:grpSp>
      <p:sp>
        <p:nvSpPr>
          <p:cNvPr id="9" name="Text Box 197"/>
          <p:cNvSpPr txBox="1">
            <a:spLocks noChangeArrowheads="1"/>
          </p:cNvSpPr>
          <p:nvPr/>
        </p:nvSpPr>
        <p:spPr bwMode="auto">
          <a:xfrm>
            <a:off x="360000" y="6207695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2BDAD4-2157-4E37-9C20-447AA88D0163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3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3.1 Vision</a:t>
            </a:r>
            <a:endParaRPr lang="de-CH" altLang="de-DE" sz="1800" noProof="1"/>
          </a:p>
        </p:txBody>
      </p:sp>
      <p:sp>
        <p:nvSpPr>
          <p:cNvPr id="8197" name="Rectangle 247"/>
          <p:cNvSpPr>
            <a:spLocks noChangeArrowheads="1"/>
          </p:cNvSpPr>
          <p:nvPr/>
        </p:nvSpPr>
        <p:spPr bwMode="auto">
          <a:xfrm>
            <a:off x="360000" y="936000"/>
            <a:ext cx="8640000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540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  <a:buSzPct val="110000"/>
              <a:buFont typeface="Wingdings" pitchFamily="2" charset="2"/>
              <a:buChar char="w"/>
            </a:pPr>
            <a:r>
              <a:rPr lang="de-CH" altLang="de-DE" sz="1200" dirty="0">
                <a:latin typeface="+mn-lt"/>
              </a:rPr>
              <a:t>?</a:t>
            </a:r>
            <a:endParaRPr lang="de-CH" altLang="de-DE" sz="1200" noProof="1">
              <a:latin typeface="+mn-lt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Strategisches Rahmenziel:</a:t>
            </a: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…?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921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123CA0-6B09-430E-9290-C185027B425A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4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3.2  Strategische Themen</a:t>
            </a:r>
            <a:endParaRPr lang="de-CH" altLang="de-DE" sz="1800" noProof="1"/>
          </a:p>
        </p:txBody>
      </p:sp>
      <p:sp>
        <p:nvSpPr>
          <p:cNvPr id="9221" name="Rectangle 22"/>
          <p:cNvSpPr>
            <a:spLocks noChangeArrowheads="1"/>
          </p:cNvSpPr>
          <p:nvPr/>
        </p:nvSpPr>
        <p:spPr bwMode="auto">
          <a:xfrm>
            <a:off x="360000" y="936000"/>
            <a:ext cx="8640000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54000" indent="-2540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 dirty="0">
                <a:latin typeface="+mn-lt"/>
              </a:rPr>
              <a:t>?</a:t>
            </a:r>
            <a:endParaRPr lang="de-CH" altLang="de-DE" sz="1200" noProof="1">
              <a:latin typeface="+mn-lt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 / Strategische Parameter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584" name="Group 178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191985983"/>
              </p:ext>
            </p:extLst>
          </p:nvPr>
        </p:nvGraphicFramePr>
        <p:xfrm>
          <a:off x="360000" y="936000"/>
          <a:ext cx="8640000" cy="4019385"/>
        </p:xfrm>
        <a:graphic>
          <a:graphicData uri="http://schemas.openxmlformats.org/drawingml/2006/table">
            <a:tbl>
              <a:tblPr/>
              <a:tblGrid>
                <a:gridCol w="1922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8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7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Parameter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(V)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Variationen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73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1024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024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D3FBCEE-3EFF-4437-936C-4A78EBFEC6B0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5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3.3 Strategisches Spielfeld (1)</a:t>
            </a:r>
            <a:endParaRPr lang="de-CH" altLang="de-DE" sz="1800" noProof="1"/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3652838" y="14874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0330" name="AutoShape 22"/>
          <p:cNvSpPr>
            <a:spLocks/>
          </p:cNvSpPr>
          <p:nvPr/>
        </p:nvSpPr>
        <p:spPr bwMode="auto">
          <a:xfrm>
            <a:off x="3635375" y="2945123"/>
            <a:ext cx="2771775" cy="534368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22792"/>
              <a:gd name="adj6" fmla="val -42116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Nummerieren Sie die Variationen mit einer Abkürzung jeweils fortlaufend </a:t>
            </a:r>
            <a:b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(z.B. für Sortiment: S-Ist, S1, S2, S3 etc.)</a:t>
            </a:r>
            <a:endParaRPr lang="de-CH" altLang="de-DE" sz="1000" noProof="1"/>
          </a:p>
        </p:txBody>
      </p:sp>
      <p:sp>
        <p:nvSpPr>
          <p:cNvPr id="10331" name="AutoShape 22"/>
          <p:cNvSpPr>
            <a:spLocks/>
          </p:cNvSpPr>
          <p:nvPr/>
        </p:nvSpPr>
        <p:spPr bwMode="auto">
          <a:xfrm>
            <a:off x="2124075" y="1798811"/>
            <a:ext cx="2771775" cy="380480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43636"/>
              <a:gd name="adj6" fmla="val -49712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Übernehmen Sie hier die Parameter aus 3.2 (Schlagzeile). </a:t>
            </a:r>
            <a:endParaRPr lang="de-CH" altLang="de-DE" sz="1000" noProof="1"/>
          </a:p>
        </p:txBody>
      </p:sp>
      <p:sp>
        <p:nvSpPr>
          <p:cNvPr id="10332" name="AutoShape 22"/>
          <p:cNvSpPr>
            <a:spLocks/>
          </p:cNvSpPr>
          <p:nvPr/>
        </p:nvSpPr>
        <p:spPr bwMode="auto">
          <a:xfrm>
            <a:off x="4500563" y="4221088"/>
            <a:ext cx="3527821" cy="707886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19750"/>
              <a:gd name="adj6" fmla="val -3558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Beschreiben Sie die Variationen so gut wie möglich konkret auf einer Zeile.</a:t>
            </a:r>
            <a:b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Mögliche Beispiele dazu finden Sie am Schluss dieses Dokuments.</a:t>
            </a: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2" name="Text Box 197"/>
          <p:cNvSpPr txBox="1">
            <a:spLocks noChangeArrowheads="1"/>
          </p:cNvSpPr>
          <p:nvPr/>
        </p:nvSpPr>
        <p:spPr bwMode="auto">
          <a:xfrm>
            <a:off x="360000" y="5148000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126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793972-D39D-4E40-A2EC-C52126D40562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6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3.3 Strategisches Spielfeld (2)</a:t>
            </a:r>
            <a:endParaRPr lang="de-CH" altLang="de-DE" sz="1800" noProof="1"/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>
            <a:off x="306388" y="14874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 sz="1200">
              <a:latin typeface="+mn-lt"/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4" name="Text Box 197"/>
          <p:cNvSpPr txBox="1">
            <a:spLocks noChangeArrowheads="1"/>
          </p:cNvSpPr>
          <p:nvPr/>
        </p:nvSpPr>
        <p:spPr bwMode="auto">
          <a:xfrm>
            <a:off x="360000" y="5148000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6" name="Group 178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319710"/>
              </p:ext>
            </p:extLst>
          </p:nvPr>
        </p:nvGraphicFramePr>
        <p:xfrm>
          <a:off x="360000" y="936000"/>
          <a:ext cx="8640000" cy="4019385"/>
        </p:xfrm>
        <a:graphic>
          <a:graphicData uri="http://schemas.openxmlformats.org/drawingml/2006/table">
            <a:tbl>
              <a:tblPr/>
              <a:tblGrid>
                <a:gridCol w="1922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8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7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Parameter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(V)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Variationen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73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229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EB9F3F-AF4C-4EDC-B827-2DEC8FC645FE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7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3.4 Strategische Alternativen (1)</a:t>
            </a:r>
            <a:endParaRPr lang="de-CH" altLang="de-DE" sz="1200" b="0" noProof="1"/>
          </a:p>
        </p:txBody>
      </p:sp>
      <p:graphicFrame>
        <p:nvGraphicFramePr>
          <p:cNvPr id="207248" name="Group 142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181036191"/>
              </p:ext>
            </p:extLst>
          </p:nvPr>
        </p:nvGraphicFramePr>
        <p:xfrm>
          <a:off x="360000" y="936000"/>
          <a:ext cx="8569325" cy="3981225"/>
        </p:xfrm>
        <a:graphic>
          <a:graphicData uri="http://schemas.openxmlformats.org/drawingml/2006/table">
            <a:tbl>
              <a:tblPr/>
              <a:tblGrid>
                <a:gridCol w="1906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Alternativen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(V)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Variationen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Ist-Konzept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lang="de-CH" sz="1100" dirty="0"/>
                        <a:t>..-Ist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/>
                        <a:t>..-Ist</a:t>
                      </a: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A: &lt;Kurzbezeichnung&gt;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6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B: ... 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10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10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12373" name="AutoShape 1432"/>
          <p:cNvSpPr>
            <a:spLocks/>
          </p:cNvSpPr>
          <p:nvPr/>
        </p:nvSpPr>
        <p:spPr bwMode="auto">
          <a:xfrm>
            <a:off x="3078212" y="2708920"/>
            <a:ext cx="3203575" cy="380480"/>
          </a:xfrm>
          <a:prstGeom prst="borderCallout2">
            <a:avLst>
              <a:gd name="adj1" fmla="val 26472"/>
              <a:gd name="adj2" fmla="val -2380"/>
              <a:gd name="adj3" fmla="val 26472"/>
              <a:gd name="adj4" fmla="val -9958"/>
              <a:gd name="adj5" fmla="val -37500"/>
              <a:gd name="adj6" fmla="val -1496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Übernehmen Sie die Variationskürzel und 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–</a:t>
            </a:r>
            <a:r>
              <a:rPr lang="de-CH" altLang="de-DE" sz="1000" dirty="0" err="1">
                <a:solidFill>
                  <a:schemeClr val="bg1"/>
                </a:solidFill>
                <a:latin typeface="Segoe UI Semibold" panose="020B0702040204020203" pitchFamily="34" charset="0"/>
              </a:rPr>
              <a:t>beschreibungen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 aus 3.3.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8" name="Text Box 197"/>
          <p:cNvSpPr txBox="1">
            <a:spLocks noChangeArrowheads="1"/>
          </p:cNvSpPr>
          <p:nvPr/>
        </p:nvSpPr>
        <p:spPr bwMode="auto">
          <a:xfrm>
            <a:off x="360000" y="5140575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1331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C00D8A-66A0-4E00-9953-2EF446142A04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8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3.4 Strategische Alternativen (2)</a:t>
            </a:r>
            <a:endParaRPr lang="de-CH" altLang="de-DE" sz="1200" b="0" noProof="1"/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8" name="Text Box 197"/>
          <p:cNvSpPr txBox="1">
            <a:spLocks noChangeArrowheads="1"/>
          </p:cNvSpPr>
          <p:nvPr/>
        </p:nvSpPr>
        <p:spPr bwMode="auto">
          <a:xfrm>
            <a:off x="360000" y="5148000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+mn-lt"/>
              </a:rPr>
              <a:t>V</a:t>
            </a:r>
            <a:r>
              <a:rPr lang="de-CH" altLang="de-DE" sz="1000" dirty="0">
                <a:latin typeface="+mn-lt"/>
              </a:rPr>
              <a:t> Kurzbezeichnung der Variation</a:t>
            </a:r>
            <a:endParaRPr lang="de-CH" altLang="de-DE" sz="1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0" name="Group 178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1877919"/>
              </p:ext>
            </p:extLst>
          </p:nvPr>
        </p:nvGraphicFramePr>
        <p:xfrm>
          <a:off x="360000" y="936000"/>
          <a:ext cx="8640000" cy="4009847"/>
        </p:xfrm>
        <a:graphic>
          <a:graphicData uri="http://schemas.openxmlformats.org/drawingml/2006/table">
            <a:tbl>
              <a:tblPr/>
              <a:tblGrid>
                <a:gridCol w="1922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8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7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Alternativen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(V)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Variationen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C: …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D: …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73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160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E: …</a:t>
                      </a: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CH" sz="1100" noProof="1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de-DE" sz="1100" dirty="0"/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16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CH" sz="1100" dirty="0"/>
                        <a:t> </a:t>
                      </a:r>
                    </a:p>
                  </a:txBody>
                  <a:tcPr marL="36000" marR="360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</a:rPr>
              <a:t>3-Strategie / &lt;Datum&gt;</a:t>
            </a:r>
          </a:p>
        </p:txBody>
      </p:sp>
      <p:sp>
        <p:nvSpPr>
          <p:cNvPr id="3076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B99511-130A-4874-B710-BF7A3D910FCC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9</a:t>
            </a:fld>
            <a:endParaRPr lang="de-CH" altLang="de-DE" sz="1000">
              <a:solidFill>
                <a:srgbClr val="000099"/>
              </a:solidFill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/>
              <a:t>3.5 Modellrechnung – Ist-Konzept</a:t>
            </a:r>
            <a:endParaRPr lang="de-CH" altLang="de-DE" sz="1800" noProof="1"/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439323"/>
              </p:ext>
            </p:extLst>
          </p:nvPr>
        </p:nvGraphicFramePr>
        <p:xfrm>
          <a:off x="360000" y="936000"/>
          <a:ext cx="8640000" cy="495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Worksheet" r:id="rId4" imgW="9267857" imgH="5314950" progId="Excel.Sheet.12">
                  <p:embed/>
                </p:oleObj>
              </mc:Choice>
              <mc:Fallback>
                <p:oleObj name="Worksheet" r:id="rId4" imgW="9267857" imgH="53149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0000" y="936000"/>
                        <a:ext cx="8640000" cy="495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LP Design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1200" dirty="0"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Star-v63</Template>
  <TotalTime>0</TotalTime>
  <Words>1747</Words>
  <Application>Microsoft Office PowerPoint</Application>
  <PresentationFormat>Bildschirmpräsentation (4:3)</PresentationFormat>
  <Paragraphs>622</Paragraphs>
  <Slides>22</Slides>
  <Notes>17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30" baseType="lpstr">
      <vt:lpstr>Arial</vt:lpstr>
      <vt:lpstr>Segoe UI</vt:lpstr>
      <vt:lpstr>Segoe UI Semibold</vt:lpstr>
      <vt:lpstr>Times New Roman</vt:lpstr>
      <vt:lpstr>Webdings</vt:lpstr>
      <vt:lpstr>Wingdings</vt:lpstr>
      <vt:lpstr>Standarddesign</vt:lpstr>
      <vt:lpstr>Microsoft Excel-Arbeitsblatt</vt:lpstr>
      <vt:lpstr>Strategie &lt;Firmenname&gt;  Schritt 3: Strategie</vt:lpstr>
      <vt:lpstr>3 Strategie</vt:lpstr>
      <vt:lpstr>3.1 Vision</vt:lpstr>
      <vt:lpstr>3.2  Strategische Themen</vt:lpstr>
      <vt:lpstr>3.3 Strategisches Spielfeld (1)</vt:lpstr>
      <vt:lpstr>3.3 Strategisches Spielfeld (2)</vt:lpstr>
      <vt:lpstr>3.4 Strategische Alternativen (1)</vt:lpstr>
      <vt:lpstr>3.4 Strategische Alternativen (2)</vt:lpstr>
      <vt:lpstr>3.5 Modellrechnung – Ist-Konzept</vt:lpstr>
      <vt:lpstr>3.5 Modellrechnung – Alternative …</vt:lpstr>
      <vt:lpstr>3.6 Bewertung</vt:lpstr>
      <vt:lpstr>3.6 Bewertung</vt:lpstr>
      <vt:lpstr>3.6 Bewertung</vt:lpstr>
      <vt:lpstr>3.7 Auswahl</vt:lpstr>
      <vt:lpstr>3.8 Ziele</vt:lpstr>
      <vt:lpstr>3.9 Strategische Stossrichtungen</vt:lpstr>
      <vt:lpstr>Fiktive Beispiele für Spielfeld-Variationen (Schritt 3.3)</vt:lpstr>
      <vt:lpstr>3.3 Strategisches Spielfeld: Beispiele (1)  Sortiment</vt:lpstr>
      <vt:lpstr>3.3 Strategisches Spielfeld: Beispiele (2)  Markt</vt:lpstr>
      <vt:lpstr>3.3 Strategisches Spielfeld: Beispiele (3)  interne Faktoren</vt:lpstr>
      <vt:lpstr>3.3 Strategisches Spielfeld: Beispiele (4)  interne Faktoren</vt:lpstr>
      <vt:lpstr>3.3 Strategisches Spielfeld: Beispiele (5)  interne Faktoren</vt:lpstr>
    </vt:vector>
  </TitlesOfParts>
  <Company>fhs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euk</dc:creator>
  <cp:lastModifiedBy>Roman Lombriser</cp:lastModifiedBy>
  <cp:revision>427</cp:revision>
  <cp:lastPrinted>2014-12-17T09:55:29Z</cp:lastPrinted>
  <dcterms:created xsi:type="dcterms:W3CDTF">2004-09-27T07:18:08Z</dcterms:created>
  <dcterms:modified xsi:type="dcterms:W3CDTF">2018-04-26T09:48:59Z</dcterms:modified>
</cp:coreProperties>
</file>