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97" r:id="rId2"/>
    <p:sldId id="295" r:id="rId3"/>
    <p:sldId id="275" r:id="rId4"/>
    <p:sldId id="276" r:id="rId5"/>
    <p:sldId id="277" r:id="rId6"/>
    <p:sldId id="292" r:id="rId7"/>
    <p:sldId id="280" r:id="rId8"/>
    <p:sldId id="279" r:id="rId9"/>
    <p:sldId id="291" r:id="rId10"/>
    <p:sldId id="300" r:id="rId11"/>
    <p:sldId id="301" r:id="rId12"/>
    <p:sldId id="286" r:id="rId13"/>
    <p:sldId id="294" r:id="rId14"/>
    <p:sldId id="287" r:id="rId15"/>
    <p:sldId id="288" r:id="rId16"/>
  </p:sldIdLst>
  <p:sldSz cx="9144000" cy="6858000" type="screen4x3"/>
  <p:notesSz cx="6789738" cy="9929813"/>
  <p:defaultTextStyle>
    <a:defPPr>
      <a:defRPr lang="de-CH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D9E8"/>
    <a:srgbClr val="CEDCEA"/>
    <a:srgbClr val="DFE8F2"/>
    <a:srgbClr val="DFE8F1"/>
    <a:srgbClr val="01396C"/>
    <a:srgbClr val="FFFFB9"/>
    <a:srgbClr val="FFFFC9"/>
    <a:srgbClr val="DCE6F0"/>
    <a:srgbClr val="CADAE8"/>
    <a:srgbClr val="A4C0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97" autoAdjust="0"/>
    <p:restoredTop sz="89008" autoAdjust="0"/>
  </p:normalViewPr>
  <p:slideViewPr>
    <p:cSldViewPr>
      <p:cViewPr>
        <p:scale>
          <a:sx n="100" d="100"/>
          <a:sy n="100" d="100"/>
        </p:scale>
        <p:origin x="-1476" y="-288"/>
      </p:cViewPr>
      <p:guideLst>
        <p:guide orient="horz" pos="4247"/>
        <p:guide pos="27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144" y="-96"/>
      </p:cViewPr>
      <p:guideLst>
        <p:guide orient="horz" pos="3127"/>
        <p:guide pos="21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2910" cy="495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8" tIns="45999" rIns="91998" bIns="45999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5234" y="0"/>
            <a:ext cx="2942910" cy="495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8" tIns="45999" rIns="91998" bIns="4599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134" y="4716222"/>
            <a:ext cx="5431472" cy="4468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8" tIns="45999" rIns="91998" bIns="459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smtClean="0"/>
              <a:t>Textmasterformate durch Klicken bearbeiten</a:t>
            </a:r>
          </a:p>
          <a:p>
            <a:pPr lvl="1"/>
            <a:r>
              <a:rPr lang="de-CH" noProof="0" smtClean="0"/>
              <a:t>Zweite Ebene</a:t>
            </a:r>
          </a:p>
          <a:p>
            <a:pPr lvl="2"/>
            <a:r>
              <a:rPr lang="de-CH" noProof="0" smtClean="0"/>
              <a:t>Dritte Ebene</a:t>
            </a:r>
          </a:p>
          <a:p>
            <a:pPr lvl="3"/>
            <a:r>
              <a:rPr lang="de-CH" noProof="0" smtClean="0"/>
              <a:t>Vierte Ebene</a:t>
            </a:r>
          </a:p>
          <a:p>
            <a:pPr lvl="4"/>
            <a:r>
              <a:rPr lang="de-CH" noProof="0" smtClean="0"/>
              <a:t>Fünfte Ebene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2443"/>
            <a:ext cx="2942910" cy="495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8" tIns="45999" rIns="91998" bIns="45999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5234" y="9432443"/>
            <a:ext cx="2942910" cy="495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8" tIns="45999" rIns="91998" bIns="4599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0617F51-3F45-4FBB-8301-CDBD71D07EE6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44217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7482" indent="-287493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9972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9961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69950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29939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89928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49917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09906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3475323-CB26-4CA7-876A-CABDD44522B1}" type="slidenum">
              <a:rPr lang="de-CH" altLang="de-DE" sz="1200"/>
              <a:pPr eaLnBrk="1" hangingPunct="1"/>
              <a:t>1</a:t>
            </a:fld>
            <a:endParaRPr lang="de-CH" altLang="de-DE" sz="120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7482" indent="-287493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9972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9961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69950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29939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89928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49917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09906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BB43DBC-68DA-4517-9259-E7A628E620FA}" type="slidenum">
              <a:rPr lang="de-CH" altLang="de-DE" sz="1200"/>
              <a:pPr eaLnBrk="1" hangingPunct="1"/>
              <a:t>12</a:t>
            </a:fld>
            <a:endParaRPr lang="de-CH" altLang="de-DE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7482" indent="-287493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9972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9961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69950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29939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89928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49917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09906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96C42F4-C046-4FDB-92DC-B1BEF18C38D1}" type="slidenum">
              <a:rPr lang="de-CH" altLang="de-DE" sz="1200"/>
              <a:pPr eaLnBrk="1" hangingPunct="1"/>
              <a:t>13</a:t>
            </a:fld>
            <a:endParaRPr lang="de-CH" altLang="de-DE" sz="120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7482" indent="-287493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9972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9961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69950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29939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89928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49917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09906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A1E91BB-31D7-4F8C-87FE-817E558DF8F2}" type="slidenum">
              <a:rPr lang="de-CH" altLang="de-DE" sz="1200"/>
              <a:pPr eaLnBrk="1" hangingPunct="1"/>
              <a:t>14</a:t>
            </a:fld>
            <a:endParaRPr lang="de-CH" altLang="de-DE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7482" indent="-287493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9972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9961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69950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29939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89928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49917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09906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58DCD85-35A4-46CE-BDB3-E4EFC705A2E2}" type="slidenum">
              <a:rPr lang="de-CH" altLang="de-DE" sz="1200"/>
              <a:pPr eaLnBrk="1" hangingPunct="1"/>
              <a:t>15</a:t>
            </a:fld>
            <a:endParaRPr lang="de-CH" altLang="de-DE" sz="120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7482" indent="-287493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9972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9961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69950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29939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89928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49917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09906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44D206E-7158-40CE-BA6B-8412453D2BBB}" type="slidenum">
              <a:rPr lang="de-CH" altLang="de-DE" sz="1200"/>
              <a:pPr eaLnBrk="1" hangingPunct="1"/>
              <a:t>2</a:t>
            </a:fld>
            <a:endParaRPr lang="de-CH" altLang="de-DE" sz="12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7482" indent="-287493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9972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9961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69950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29939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89928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49917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09906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E334C33-2827-4BB4-9909-5AD884D54F40}" type="slidenum">
              <a:rPr lang="de-CH" altLang="de-DE" sz="1200"/>
              <a:pPr eaLnBrk="1" hangingPunct="1"/>
              <a:t>3</a:t>
            </a:fld>
            <a:endParaRPr lang="de-CH" altLang="de-DE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7482" indent="-287493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9972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9961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69950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29939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89928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49917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09906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6A8D06D-CBB0-4CF0-A250-F850A50129D2}" type="slidenum">
              <a:rPr lang="de-CH" altLang="de-DE" sz="1200"/>
              <a:pPr eaLnBrk="1" hangingPunct="1"/>
              <a:t>4</a:t>
            </a:fld>
            <a:endParaRPr lang="de-CH" altLang="de-DE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7482" indent="-287493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9972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9961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69950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29939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89928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49917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09906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FA60D50-4EAA-4786-B3F1-72C40B75A0A8}" type="slidenum">
              <a:rPr lang="de-CH" altLang="de-DE" sz="1200"/>
              <a:pPr eaLnBrk="1" hangingPunct="1"/>
              <a:t>5</a:t>
            </a:fld>
            <a:endParaRPr lang="de-CH" altLang="de-DE" sz="120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7482" indent="-287493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9972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9961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69950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29939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89928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49917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09906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F6C42D-2AFA-4DE2-B160-6EAFD546CA0E}" type="slidenum">
              <a:rPr lang="de-CH" altLang="de-DE" sz="1200"/>
              <a:pPr eaLnBrk="1" hangingPunct="1"/>
              <a:t>6</a:t>
            </a:fld>
            <a:endParaRPr lang="de-CH" altLang="de-DE" sz="12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7482" indent="-287493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9972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9961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69950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29939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89928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49917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09906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1CDC88E-4EBA-4A37-8EB0-7291C9AD6539}" type="slidenum">
              <a:rPr lang="de-CH" altLang="de-DE" sz="1200"/>
              <a:pPr eaLnBrk="1" hangingPunct="1"/>
              <a:t>7</a:t>
            </a:fld>
            <a:endParaRPr lang="de-CH" altLang="de-DE" sz="12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7482" indent="-287493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9972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9961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69950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29939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89928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49917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09906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2AA5A9D-D568-4184-A047-85ADC70328CA}" type="slidenum">
              <a:rPr lang="de-CH" altLang="de-DE" sz="1200"/>
              <a:pPr eaLnBrk="1" hangingPunct="1"/>
              <a:t>8</a:t>
            </a:fld>
            <a:endParaRPr lang="de-CH" altLang="de-DE" sz="12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7482" indent="-287493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9972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9961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69950" indent="-229994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29939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89928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49917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909906" indent="-229994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C6B4B93-3055-46EF-B229-69ABDD21B139}" type="slidenum">
              <a:rPr lang="de-CH" altLang="de-DE" sz="1200"/>
              <a:pPr eaLnBrk="1" hangingPunct="1"/>
              <a:t>9</a:t>
            </a:fld>
            <a:endParaRPr lang="de-CH" altLang="de-DE" sz="12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5"/>
          <p:cNvSpPr>
            <a:spLocks noChangeArrowheads="1"/>
          </p:cNvSpPr>
          <p:nvPr userDrawn="1"/>
        </p:nvSpPr>
        <p:spPr bwMode="auto">
          <a:xfrm>
            <a:off x="0" y="0"/>
            <a:ext cx="9144000" cy="396000"/>
          </a:xfrm>
          <a:prstGeom prst="rect">
            <a:avLst/>
          </a:prstGeom>
          <a:gradFill>
            <a:gsLst>
              <a:gs pos="0">
                <a:srgbClr val="CAD9E8"/>
              </a:gs>
              <a:gs pos="100000">
                <a:schemeClr val="bg1"/>
              </a:gs>
            </a:gsLst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b="1" dirty="0">
                <a:solidFill>
                  <a:srgbClr val="01396C"/>
                </a:solidFill>
                <a:latin typeface="+mn-lt"/>
              </a:rPr>
              <a:t>KMU*</a:t>
            </a:r>
            <a:r>
              <a:rPr lang="de-CH" sz="1000" dirty="0">
                <a:solidFill>
                  <a:srgbClr val="01396C"/>
                </a:solidFill>
                <a:latin typeface="+mn-lt"/>
              </a:rPr>
              <a:t>STAR-Navigator</a:t>
            </a:r>
          </a:p>
        </p:txBody>
      </p:sp>
      <p:sp>
        <p:nvSpPr>
          <p:cNvPr id="4" name="Rectangle 47"/>
          <p:cNvSpPr>
            <a:spLocks noChangeArrowheads="1"/>
          </p:cNvSpPr>
          <p:nvPr userDrawn="1"/>
        </p:nvSpPr>
        <p:spPr bwMode="auto">
          <a:xfrm>
            <a:off x="2916238" y="0"/>
            <a:ext cx="3240087" cy="404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CH" sz="1000" b="1" i="1" dirty="0">
              <a:solidFill>
                <a:srgbClr val="01396C"/>
              </a:solidFill>
              <a:latin typeface="+mn-lt"/>
            </a:endParaRPr>
          </a:p>
        </p:txBody>
      </p:sp>
      <p:sp>
        <p:nvSpPr>
          <p:cNvPr id="5" name="Rectangle 48"/>
          <p:cNvSpPr>
            <a:spLocks noChangeArrowheads="1"/>
          </p:cNvSpPr>
          <p:nvPr userDrawn="1"/>
        </p:nvSpPr>
        <p:spPr bwMode="auto">
          <a:xfrm>
            <a:off x="0" y="6490799"/>
            <a:ext cx="9140825" cy="360000"/>
          </a:xfrm>
          <a:prstGeom prst="rect">
            <a:avLst/>
          </a:prstGeom>
          <a:gradFill>
            <a:gsLst>
              <a:gs pos="0">
                <a:srgbClr val="CAD9E8"/>
              </a:gs>
              <a:gs pos="100000">
                <a:schemeClr val="bg1"/>
              </a:gs>
            </a:gsLst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dirty="0">
                <a:solidFill>
                  <a:srgbClr val="01396C"/>
                </a:solidFill>
                <a:latin typeface="+mn-lt"/>
              </a:rPr>
              <a:t>© Lombriser, </a:t>
            </a:r>
            <a:r>
              <a:rPr lang="de-CH" sz="1000" dirty="0" err="1">
                <a:solidFill>
                  <a:srgbClr val="01396C"/>
                </a:solidFill>
                <a:latin typeface="+mn-lt"/>
              </a:rPr>
              <a:t>Abplanalp</a:t>
            </a:r>
            <a:r>
              <a:rPr lang="de-CH" sz="1000" dirty="0">
                <a:solidFill>
                  <a:srgbClr val="01396C"/>
                </a:solidFill>
                <a:latin typeface="+mn-lt"/>
              </a:rPr>
              <a:t>, </a:t>
            </a:r>
            <a:r>
              <a:rPr lang="de-CH" sz="1000" dirty="0" err="1">
                <a:solidFill>
                  <a:srgbClr val="01396C"/>
                </a:solidFill>
                <a:latin typeface="+mn-lt"/>
              </a:rPr>
              <a:t>Wernigk</a:t>
            </a:r>
            <a:endParaRPr lang="de-CH" sz="1000" noProof="1">
              <a:solidFill>
                <a:srgbClr val="01396C"/>
              </a:solidFill>
              <a:latin typeface="+mn-lt"/>
            </a:endParaRPr>
          </a:p>
        </p:txBody>
      </p:sp>
      <p:pic>
        <p:nvPicPr>
          <p:cNvPr id="6" name="Picture 5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5063" y="20638"/>
            <a:ext cx="360362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126" name="Rectangle 46"/>
          <p:cNvSpPr>
            <a:spLocks noGrp="1" noChangeArrowheads="1"/>
          </p:cNvSpPr>
          <p:nvPr>
            <p:ph type="ctrTitle"/>
          </p:nvPr>
        </p:nvSpPr>
        <p:spPr>
          <a:xfrm>
            <a:off x="0" y="2133600"/>
            <a:ext cx="9144000" cy="1470025"/>
          </a:xfrm>
          <a:solidFill>
            <a:srgbClr val="CAD9E8"/>
          </a:solidFill>
        </p:spPr>
        <p:txBody>
          <a:bodyPr/>
          <a:lstStyle>
            <a:lvl1pPr marL="361950" indent="0" algn="l" rtl="0" eaLnBrk="1" fontAlgn="base" hangingPunct="1">
              <a:spcBef>
                <a:spcPct val="0"/>
              </a:spcBef>
              <a:spcAft>
                <a:spcPct val="0"/>
              </a:spcAft>
              <a:defRPr lang="de-CH" sz="1800" b="0" i="1" baseline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6490799"/>
            <a:ext cx="2895600" cy="36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de-CH" dirty="0" smtClean="0"/>
              <a:t>1-Situationsanalyse / &lt;Datum&gt;</a:t>
            </a:r>
            <a:endParaRPr lang="de-CH" dirty="0"/>
          </a:p>
        </p:txBody>
      </p:sp>
      <p:sp>
        <p:nvSpPr>
          <p:cNvPr id="8" name="Rectangle 50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273550" y="6490799"/>
            <a:ext cx="442913" cy="36000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1909FD3D-084B-4214-A6FB-2EE970FFE4C1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45343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0" y="396000"/>
            <a:ext cx="8497887" cy="360000"/>
          </a:xfrm>
          <a:noFill/>
        </p:spPr>
        <p:txBody>
          <a:bodyPr/>
          <a:lstStyle>
            <a:lvl1pPr>
              <a:defRPr b="0"/>
            </a:lvl1pPr>
          </a:lstStyle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60000" y="936000"/>
            <a:ext cx="8496944" cy="5400600"/>
          </a:xfrm>
          <a:prstGeom prst="rect">
            <a:avLst/>
          </a:prstGeom>
        </p:spPr>
        <p:txBody>
          <a:bodyPr/>
          <a:lstStyle>
            <a:lvl1pPr marL="180975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36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54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54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720000" indent="-180000">
              <a:spcBef>
                <a:spcPts val="0"/>
              </a:spcBef>
              <a:spcAft>
                <a:spcPts val="600"/>
              </a:spcAft>
              <a:defRPr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4" name="Rectangle 6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r>
              <a:rPr lang="de-CH" smtClean="0"/>
              <a:t>1-Situationsanalyse / &lt;Datum&gt;</a:t>
            </a:r>
            <a:endParaRPr lang="de-CH" dirty="0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fld id="{44A147D2-2743-4843-9970-A12B16FCA959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38122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r>
              <a:rPr lang="de-CH" smtClean="0"/>
              <a:t>1-Situationsanalyse / &lt;Datum&gt;</a:t>
            </a:r>
            <a:endParaRPr lang="de-CH" dirty="0"/>
          </a:p>
        </p:txBody>
      </p:sp>
      <p:sp>
        <p:nvSpPr>
          <p:cNvPr id="3" name="Rectangle 6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 algn="ctr">
              <a:defRPr>
                <a:solidFill>
                  <a:srgbClr val="01396C"/>
                </a:solidFill>
              </a:defRPr>
            </a:lvl1pPr>
          </a:lstStyle>
          <a:p>
            <a:pPr>
              <a:defRPr/>
            </a:pPr>
            <a:fld id="{163AD201-C4ED-4054-88B3-F2EA00148F57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360000" y="396000"/>
            <a:ext cx="8497887" cy="360000"/>
          </a:xfrm>
        </p:spPr>
        <p:txBody>
          <a:bodyPr/>
          <a:lstStyle>
            <a:lvl1pPr>
              <a:defRPr b="0"/>
            </a:lvl1pPr>
          </a:lstStyle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077142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" name="Rectangle 61"/>
          <p:cNvSpPr>
            <a:spLocks noChangeArrowheads="1"/>
          </p:cNvSpPr>
          <p:nvPr userDrawn="1"/>
        </p:nvSpPr>
        <p:spPr bwMode="auto">
          <a:xfrm>
            <a:off x="0" y="6489525"/>
            <a:ext cx="9144000" cy="360000"/>
          </a:xfrm>
          <a:prstGeom prst="rect">
            <a:avLst/>
          </a:prstGeom>
          <a:gradFill>
            <a:gsLst>
              <a:gs pos="0">
                <a:srgbClr val="CAD9E8"/>
              </a:gs>
              <a:gs pos="100000">
                <a:schemeClr val="bg1"/>
              </a:gs>
            </a:gsLst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© Lombriser, </a:t>
            </a:r>
            <a:r>
              <a:rPr lang="de-CH" sz="1000" dirty="0" err="1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Abplanalp</a:t>
            </a:r>
            <a:r>
              <a:rPr lang="de-CH" sz="1000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de-CH" sz="1000" dirty="0" err="1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Wernigk</a:t>
            </a:r>
            <a:endParaRPr lang="de-CH" sz="1000" noProof="1">
              <a:solidFill>
                <a:srgbClr val="01396C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87" name="Rectangle 63"/>
          <p:cNvSpPr>
            <a:spLocks noChangeArrowheads="1"/>
          </p:cNvSpPr>
          <p:nvPr userDrawn="1"/>
        </p:nvSpPr>
        <p:spPr bwMode="auto">
          <a:xfrm>
            <a:off x="0" y="0"/>
            <a:ext cx="9144000" cy="396000"/>
          </a:xfrm>
          <a:prstGeom prst="rect">
            <a:avLst/>
          </a:prstGeom>
          <a:gradFill>
            <a:gsLst>
              <a:gs pos="0">
                <a:srgbClr val="CAD9E8"/>
              </a:gs>
              <a:gs pos="100000">
                <a:schemeClr val="bg1"/>
              </a:gs>
            </a:gsLst>
            <a:lin ang="0" scaled="1"/>
          </a:gra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sz="1000" b="1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KMU*</a:t>
            </a:r>
            <a:r>
              <a:rPr lang="de-CH" sz="1000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STAR-Navigator</a:t>
            </a:r>
          </a:p>
        </p:txBody>
      </p:sp>
      <p:sp>
        <p:nvSpPr>
          <p:cNvPr id="1086" name="Rectangle 62"/>
          <p:cNvSpPr>
            <a:spLocks noChangeArrowheads="1"/>
          </p:cNvSpPr>
          <p:nvPr userDrawn="1"/>
        </p:nvSpPr>
        <p:spPr bwMode="auto">
          <a:xfrm>
            <a:off x="0" y="395139"/>
            <a:ext cx="9144000" cy="360000"/>
          </a:xfrm>
          <a:prstGeom prst="rect">
            <a:avLst/>
          </a:prstGeom>
          <a:solidFill>
            <a:srgbClr val="01396C"/>
          </a:solidFill>
          <a:ln w="9525" algn="ctr">
            <a:solidFill>
              <a:srgbClr val="01396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r>
              <a:rPr lang="de-CH" b="1" dirty="0">
                <a:solidFill>
                  <a:srgbClr val="000099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CH" b="1" dirty="0" smtClean="0">
                <a:solidFill>
                  <a:srgbClr val="000099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     </a:t>
            </a:r>
            <a:endParaRPr lang="de-CH" b="1" dirty="0">
              <a:solidFill>
                <a:srgbClr val="000099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88" name="Rectangle 6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89525"/>
            <a:ext cx="2895600" cy="3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r>
              <a:rPr lang="de-CH" dirty="0" smtClean="0"/>
              <a:t>1-Situationsanalyse / &lt;Datum&gt;</a:t>
            </a:r>
            <a:endParaRPr lang="de-CH" dirty="0"/>
          </a:p>
        </p:txBody>
      </p:sp>
      <p:sp>
        <p:nvSpPr>
          <p:cNvPr id="1089" name="Rectangle 6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273550" y="6489525"/>
            <a:ext cx="442913" cy="360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Aft>
                <a:spcPts val="0"/>
              </a:spcAft>
              <a:defRPr sz="100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D6B2A1E9-363E-4CED-8C9F-E54110538120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1091" name="Rectangle 67"/>
          <p:cNvSpPr>
            <a:spLocks noChangeArrowheads="1"/>
          </p:cNvSpPr>
          <p:nvPr userDrawn="1"/>
        </p:nvSpPr>
        <p:spPr bwMode="auto">
          <a:xfrm>
            <a:off x="2916238" y="0"/>
            <a:ext cx="3240087" cy="404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de-CH" sz="1000" b="1" i="1" dirty="0">
                <a:solidFill>
                  <a:srgbClr val="01396C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&lt;Firmenname&gt;</a:t>
            </a:r>
          </a:p>
        </p:txBody>
      </p:sp>
      <p:pic>
        <p:nvPicPr>
          <p:cNvPr id="4107" name="Picture 70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5063" y="20638"/>
            <a:ext cx="360362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Rectangle 68"/>
          <p:cNvSpPr>
            <a:spLocks noGrp="1" noChangeArrowheads="1"/>
          </p:cNvSpPr>
          <p:nvPr>
            <p:ph type="title"/>
          </p:nvPr>
        </p:nvSpPr>
        <p:spPr bwMode="auto">
          <a:xfrm>
            <a:off x="360000" y="395139"/>
            <a:ext cx="8497887" cy="36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 dirty="0" smtClean="0"/>
              <a:t>Titelmasterformat durch Klicken bearbeiten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702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0">
          <a:solidFill>
            <a:schemeClr val="bg1"/>
          </a:solidFill>
          <a:latin typeface="Segoe UI Semibold" panose="020B07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rgbClr val="000099"/>
          </a:solidFill>
          <a:latin typeface="Arial" charset="0"/>
        </a:defRPr>
      </a:lvl9pPr>
    </p:titleStyle>
    <p:bodyStyle>
      <a:lvl1pPr marL="714375" indent="-342900" algn="l" rtl="0" eaLnBrk="0" fontAlgn="base" hangingPunct="0">
        <a:spcBef>
          <a:spcPct val="20000"/>
        </a:spcBef>
        <a:spcAft>
          <a:spcPct val="0"/>
        </a:spcAft>
        <a:buSzPct val="110000"/>
        <a:buFont typeface="Wingdings" pitchFamily="2" charset="2"/>
        <a:buChar char="w"/>
        <a:defRPr sz="1400" b="1">
          <a:solidFill>
            <a:srgbClr val="FF0000"/>
          </a:solidFill>
          <a:latin typeface="+mn-lt"/>
          <a:ea typeface="+mn-ea"/>
          <a:cs typeface="+mn-cs"/>
        </a:defRPr>
      </a:lvl1pPr>
      <a:lvl2pPr marL="1179513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200" b="1">
          <a:solidFill>
            <a:srgbClr val="FF0000"/>
          </a:solidFill>
          <a:latin typeface="+mn-lt"/>
        </a:defRPr>
      </a:lvl2pPr>
      <a:lvl3pPr marL="1587500" indent="-228600" algn="l" rtl="0" eaLnBrk="0" fontAlgn="base" hangingPunct="0">
        <a:spcBef>
          <a:spcPct val="20000"/>
        </a:spcBef>
        <a:spcAft>
          <a:spcPct val="0"/>
        </a:spcAft>
        <a:defRPr sz="1200">
          <a:solidFill>
            <a:srgbClr val="FF0000"/>
          </a:solidFill>
          <a:latin typeface="+mn-lt"/>
        </a:defRPr>
      </a:lvl3pPr>
      <a:lvl4pPr marL="1995488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FF0000"/>
          </a:solidFill>
          <a:latin typeface="+mn-lt"/>
        </a:defRPr>
      </a:lvl4pPr>
      <a:lvl5pPr marL="2403475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5pPr>
      <a:lvl6pPr marL="28606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6pPr>
      <a:lvl7pPr marL="33178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7pPr>
      <a:lvl8pPr marL="37750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8pPr>
      <a:lvl9pPr marL="4232275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FF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package" Target="../embeddings/Microsoft_Excel_Worksheet1.xlsx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5" Type="http://schemas.openxmlformats.org/officeDocument/2006/relationships/package" Target="../embeddings/Microsoft_Excel_Worksheet2.xlsx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emf"/><Relationship Id="rId5" Type="http://schemas.openxmlformats.org/officeDocument/2006/relationships/package" Target="../embeddings/Microsoft_Excel_Worksheet3.xlsx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9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dirty="0" smtClean="0">
                <a:solidFill>
                  <a:srgbClr val="000099"/>
                </a:solidFill>
                <a:latin typeface="Segoe UI" panose="020B0502040204020203" pitchFamily="34" charset="0"/>
              </a:rPr>
              <a:t>1-Situationsanalyse / &lt;Datum&gt;</a:t>
            </a:r>
          </a:p>
        </p:txBody>
      </p:sp>
      <p:sp>
        <p:nvSpPr>
          <p:cNvPr id="6147" name="Rectangle 50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893461D-B8D2-4F28-AE1A-186B2AFE295C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1</a:t>
            </a:fld>
            <a:endParaRPr lang="de-CH" altLang="de-DE" sz="1000" dirty="0" smtClean="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100" y="3763963"/>
            <a:ext cx="252095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323850" y="908050"/>
            <a:ext cx="8569325" cy="2590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600" b="1" dirty="0">
                <a:solidFill>
                  <a:srgbClr val="C00000"/>
                </a:solidFill>
                <a:latin typeface="Segoe UI Semibold" panose="020B0702040204020203" pitchFamily="34" charset="0"/>
              </a:rPr>
              <a:t>KMU*</a:t>
            </a:r>
            <a:r>
              <a:rPr lang="de-CH" altLang="de-DE" sz="1600" dirty="0">
                <a:solidFill>
                  <a:srgbClr val="C00000"/>
                </a:solidFill>
                <a:latin typeface="Segoe UI Semibold" panose="020B0702040204020203" pitchFamily="34" charset="0"/>
              </a:rPr>
              <a:t>STAR ist eine geschützte Marke.</a:t>
            </a:r>
          </a:p>
          <a:p>
            <a:pPr eaLnBrk="1" hangingPunct="1"/>
            <a:endParaRPr lang="de-CH" altLang="de-DE" sz="1600" dirty="0">
              <a:solidFill>
                <a:srgbClr val="FF0000"/>
              </a:solidFill>
              <a:latin typeface="Segoe UI Semibold" panose="020B0702040204020203" pitchFamily="34" charset="0"/>
            </a:endParaRPr>
          </a:p>
          <a:p>
            <a:pPr eaLnBrk="1" hangingPunct="1"/>
            <a:r>
              <a:rPr lang="de-CH" altLang="de-DE" dirty="0">
                <a:latin typeface="Segoe UI Semibold" panose="020B0702040204020203" pitchFamily="34" charset="0"/>
              </a:rPr>
              <a:t>Dieser Foliensatz dient als Arbeitsgrundlage für die sechs Arbeitsschritte des </a:t>
            </a:r>
            <a:r>
              <a:rPr lang="de-CH" altLang="de-DE" b="1" dirty="0">
                <a:latin typeface="Segoe UI Semibold" panose="020B0702040204020203" pitchFamily="34" charset="0"/>
              </a:rPr>
              <a:t>KMU*</a:t>
            </a:r>
            <a:r>
              <a:rPr lang="de-CH" altLang="de-DE" dirty="0">
                <a:latin typeface="Segoe UI Semibold" panose="020B0702040204020203" pitchFamily="34" charset="0"/>
              </a:rPr>
              <a:t>STAR-Navigators. </a:t>
            </a:r>
          </a:p>
          <a:p>
            <a:pPr eaLnBrk="1" hangingPunct="1"/>
            <a:endParaRPr lang="de-CH" altLang="de-DE" dirty="0">
              <a:latin typeface="Segoe UI Semibold" panose="020B0702040204020203" pitchFamily="34" charset="0"/>
            </a:endParaRPr>
          </a:p>
          <a:p>
            <a:pPr eaLnBrk="1" hangingPunct="1"/>
            <a:r>
              <a:rPr lang="de-CH" altLang="de-DE" dirty="0">
                <a:latin typeface="Segoe UI Semibold" panose="020B0702040204020203" pitchFamily="34" charset="0"/>
              </a:rPr>
              <a:t>Die korrekte Anwendung wird im folgenden Buch beschrieben: </a:t>
            </a:r>
          </a:p>
          <a:p>
            <a:pPr eaLnBrk="1" hangingPunct="1">
              <a:spcBef>
                <a:spcPct val="30000"/>
              </a:spcBef>
            </a:pPr>
            <a:r>
              <a:rPr lang="de-CH" altLang="de-DE" i="1" dirty="0">
                <a:latin typeface="Segoe UI Semibold" panose="020B0702040204020203" pitchFamily="34" charset="0"/>
              </a:rPr>
              <a:t>Strategien für KMU: Entwicklung und Umsetzung mit dem KMU*STAR-Navigator</a:t>
            </a:r>
            <a:r>
              <a:rPr lang="de-CH" altLang="de-DE" dirty="0">
                <a:latin typeface="Segoe UI Semibold" panose="020B0702040204020203" pitchFamily="34" charset="0"/>
              </a:rPr>
              <a:t>  </a:t>
            </a:r>
            <a:r>
              <a:rPr lang="de-CH" altLang="de-DE" dirty="0" smtClean="0">
                <a:latin typeface="Segoe UI Semibold" panose="020B0702040204020203" pitchFamily="34" charset="0"/>
              </a:rPr>
              <a:t/>
            </a:r>
            <a:br>
              <a:rPr lang="de-CH" altLang="de-DE" dirty="0" smtClean="0">
                <a:latin typeface="Segoe UI Semibold" panose="020B0702040204020203" pitchFamily="34" charset="0"/>
              </a:rPr>
            </a:br>
            <a:r>
              <a:rPr lang="de-CH" altLang="de-DE" dirty="0" smtClean="0">
                <a:latin typeface="Segoe UI Semibold" panose="020B0702040204020203" pitchFamily="34" charset="0"/>
              </a:rPr>
              <a:t>(2. überarbeitete und erweiterte Auflage, Versus </a:t>
            </a:r>
            <a:r>
              <a:rPr lang="de-CH" altLang="de-DE" dirty="0">
                <a:latin typeface="Segoe UI Semibold" panose="020B0702040204020203" pitchFamily="34" charset="0"/>
              </a:rPr>
              <a:t>Verlag, 2011)</a:t>
            </a:r>
          </a:p>
          <a:p>
            <a:pPr eaLnBrk="1" hangingPunct="1"/>
            <a:endParaRPr lang="de-CH" altLang="de-DE" dirty="0">
              <a:latin typeface="Segoe UI Semibold" panose="020B0702040204020203" pitchFamily="34" charset="0"/>
            </a:endParaRPr>
          </a:p>
          <a:p>
            <a:pPr eaLnBrk="1" hangingPunct="1"/>
            <a:r>
              <a:rPr lang="de-CH" altLang="de-DE" dirty="0">
                <a:latin typeface="Segoe UI Semibold" panose="020B0702040204020203" pitchFamily="34" charset="0"/>
              </a:rPr>
              <a:t>Der KMU*STAR-Navigator ist </a:t>
            </a:r>
            <a:r>
              <a:rPr lang="de-CH" altLang="de-DE" b="1" dirty="0">
                <a:latin typeface="Segoe UI Semibold" panose="020B0702040204020203" pitchFamily="34" charset="0"/>
              </a:rPr>
              <a:t>nur für</a:t>
            </a:r>
            <a:r>
              <a:rPr lang="de-CH" altLang="de-DE" dirty="0">
                <a:latin typeface="Segoe UI Semibold" panose="020B0702040204020203" pitchFamily="34" charset="0"/>
              </a:rPr>
              <a:t> den </a:t>
            </a:r>
            <a:r>
              <a:rPr lang="de-CH" altLang="de-DE" b="1" dirty="0">
                <a:latin typeface="Segoe UI Semibold" panose="020B0702040204020203" pitchFamily="34" charset="0"/>
              </a:rPr>
              <a:t>Eigengebrauch</a:t>
            </a:r>
            <a:r>
              <a:rPr lang="de-CH" altLang="de-DE" dirty="0">
                <a:latin typeface="Segoe UI Semibold" panose="020B0702040204020203" pitchFamily="34" charset="0"/>
              </a:rPr>
              <a:t> bestimmt. Jede </a:t>
            </a:r>
            <a:r>
              <a:rPr lang="de-CH" altLang="de-DE" b="1" dirty="0">
                <a:latin typeface="Segoe UI Semibold" panose="020B0702040204020203" pitchFamily="34" charset="0"/>
              </a:rPr>
              <a:t>weitere kommerzielle Verwendung</a:t>
            </a:r>
            <a:r>
              <a:rPr lang="de-CH" altLang="de-DE" dirty="0">
                <a:latin typeface="Segoe UI Semibold" panose="020B0702040204020203" pitchFamily="34" charset="0"/>
              </a:rPr>
              <a:t> erfordert die Zustimmung der Autoren. </a:t>
            </a:r>
            <a:r>
              <a:rPr lang="de-CH" altLang="de-DE" dirty="0" smtClean="0">
                <a:latin typeface="Segoe UI Semibold" panose="020B0702040204020203" pitchFamily="34" charset="0"/>
              </a:rPr>
              <a:t/>
            </a:r>
            <a:br>
              <a:rPr lang="de-CH" altLang="de-DE" dirty="0" smtClean="0">
                <a:latin typeface="Segoe UI Semibold" panose="020B0702040204020203" pitchFamily="34" charset="0"/>
              </a:rPr>
            </a:br>
            <a:r>
              <a:rPr lang="de-CH" altLang="de-DE" dirty="0" smtClean="0">
                <a:latin typeface="Segoe UI Semibold" panose="020B0702040204020203" pitchFamily="34" charset="0"/>
              </a:rPr>
              <a:t>Für </a:t>
            </a:r>
            <a:r>
              <a:rPr lang="de-CH" altLang="de-DE" dirty="0">
                <a:latin typeface="Segoe UI Semibold" panose="020B0702040204020203" pitchFamily="34" charset="0"/>
              </a:rPr>
              <a:t>eine </a:t>
            </a:r>
            <a:r>
              <a:rPr lang="de-CH" altLang="de-DE" b="1" dirty="0">
                <a:latin typeface="Segoe UI Semibold" panose="020B0702040204020203" pitchFamily="34" charset="0"/>
              </a:rPr>
              <a:t>Lizenzerwerbung</a:t>
            </a:r>
            <a:r>
              <a:rPr lang="de-CH" altLang="de-DE" dirty="0">
                <a:latin typeface="Segoe UI Semibold" panose="020B0702040204020203" pitchFamily="34" charset="0"/>
              </a:rPr>
              <a:t> wenden Sie sich bitte an die Autoren (siehe: www.kmu-star.ch)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dirty="0" smtClean="0">
                <a:solidFill>
                  <a:srgbClr val="000099"/>
                </a:solidFill>
                <a:latin typeface="Segoe UI" panose="020B0502040204020203" pitchFamily="34" charset="0"/>
              </a:rPr>
              <a:t>1-Situationsanalyse / &lt;Datum&gt;</a:t>
            </a:r>
          </a:p>
        </p:txBody>
      </p:sp>
      <p:sp>
        <p:nvSpPr>
          <p:cNvPr id="12291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3A0D7DE-EE3C-4615-9CD7-7ADB202B3735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10</a:t>
            </a:fld>
            <a:endParaRPr lang="de-CH" altLang="de-DE" sz="1000" smtClean="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1.5.1 b) Nutzenprofil relativ zum </a:t>
            </a:r>
            <a:r>
              <a:rPr lang="de-CH" dirty="0" smtClean="0"/>
              <a:t>Wettbewerb</a:t>
            </a:r>
            <a:endParaRPr lang="de-CH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447362"/>
              </p:ext>
            </p:extLst>
          </p:nvPr>
        </p:nvGraphicFramePr>
        <p:xfrm>
          <a:off x="360000" y="936000"/>
          <a:ext cx="8640000" cy="377851"/>
        </p:xfrm>
        <a:graphic>
          <a:graphicData uri="http://schemas.openxmlformats.org/drawingml/2006/table">
            <a:tbl>
              <a:tblPr/>
              <a:tblGrid>
                <a:gridCol w="1644028"/>
                <a:gridCol w="2724576"/>
                <a:gridCol w="1005281"/>
                <a:gridCol w="3266115"/>
              </a:tblGrid>
              <a:tr h="1949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Sortimentsbereich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9" marR="9000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CH" sz="1200" dirty="0"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9" marR="90009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aus SGE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9" marR="18002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CH" sz="1200" dirty="0"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9" marR="90009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1828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Marktsegmente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9" marR="9000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CH" sz="1200" dirty="0"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9" marR="90009" marT="0" marB="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Regionen</a:t>
                      </a:r>
                    </a:p>
                  </a:txBody>
                  <a:tcPr marL="90009" marR="9000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CH" sz="1200" dirty="0"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9" marR="90009" marT="0" marB="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</a:tbl>
          </a:graphicData>
        </a:graphic>
      </p:graphicFrame>
      <p:sp>
        <p:nvSpPr>
          <p:cNvPr id="12293" name="Text Box 6"/>
          <p:cNvSpPr txBox="1">
            <a:spLocks noChangeArrowheads="1"/>
          </p:cNvSpPr>
          <p:nvPr/>
        </p:nvSpPr>
        <p:spPr bwMode="auto">
          <a:xfrm rot="16200000">
            <a:off x="-720659" y="2742813"/>
            <a:ext cx="29368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de-DE" altLang="de-DE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niedrig	 </a:t>
            </a:r>
            <a:r>
              <a:rPr lang="de-DE" altLang="de-DE" sz="1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       </a:t>
            </a:r>
            <a:r>
              <a:rPr lang="de-DE" altLang="de-DE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Ø   </a:t>
            </a:r>
            <a:r>
              <a:rPr lang="de-DE" altLang="de-DE" sz="1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                  </a:t>
            </a:r>
            <a:r>
              <a:rPr lang="de-DE" altLang="de-DE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hoch</a:t>
            </a:r>
          </a:p>
        </p:txBody>
      </p:sp>
      <p:sp>
        <p:nvSpPr>
          <p:cNvPr id="12294" name="Text Box 7"/>
          <p:cNvSpPr txBox="1">
            <a:spLocks noChangeArrowheads="1"/>
          </p:cNvSpPr>
          <p:nvPr/>
        </p:nvSpPr>
        <p:spPr bwMode="auto">
          <a:xfrm rot="16200000">
            <a:off x="-752410" y="3057138"/>
            <a:ext cx="24288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de-DE" altLang="de-DE" sz="1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Relative Leistungsstufe</a:t>
            </a:r>
          </a:p>
        </p:txBody>
      </p:sp>
      <p:sp>
        <p:nvSpPr>
          <p:cNvPr id="81" name="Rectangle 18"/>
          <p:cNvSpPr>
            <a:spLocks noChangeArrowheads="1"/>
          </p:cNvSpPr>
          <p:nvPr/>
        </p:nvSpPr>
        <p:spPr bwMode="auto">
          <a:xfrm>
            <a:off x="2500313" y="2366963"/>
            <a:ext cx="4986337" cy="828674"/>
          </a:xfrm>
          <a:prstGeom prst="rect">
            <a:avLst/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l" eaLnBrk="1" hangingPunct="1">
              <a:buClr>
                <a:schemeClr val="bg1"/>
              </a:buClr>
              <a:buSzPct val="150000"/>
            </a:pPr>
            <a:r>
              <a:rPr lang="de-CH" altLang="de-DE" sz="1000" b="1" dirty="0" smtClean="0">
                <a:solidFill>
                  <a:schemeClr val="bg1"/>
                </a:solidFill>
                <a:latin typeface="+mn-lt"/>
              </a:rPr>
              <a:t>Tipp </a:t>
            </a:r>
          </a:p>
          <a:p>
            <a:pPr marL="171450" indent="-17145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E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rstellen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Sie das Nutzenprofil zuerst in Excel (vgl. „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KMU_STAR_Excel-Hilfsfolien.xlsx“)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und kopieren Sie die Grafik anschliessend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hierher.</a:t>
            </a:r>
            <a:endParaRPr lang="de-CH" altLang="de-DE" sz="1000" dirty="0">
              <a:solidFill>
                <a:schemeClr val="bg1"/>
              </a:solidFill>
              <a:latin typeface="Segoe UI Semibold" panose="020B0702040204020203" pitchFamily="34" charset="0"/>
            </a:endParaRPr>
          </a:p>
          <a:p>
            <a:pPr marL="171450" indent="-17145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Sie können das Profil aber auch direkt in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PowerPoint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auf der nächsten Folie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erstellen.</a:t>
            </a:r>
            <a:endParaRPr lang="de-CH" altLang="de-DE" sz="1100" dirty="0">
              <a:solidFill>
                <a:schemeClr val="bg1"/>
              </a:solidFill>
            </a:endParaRPr>
          </a:p>
        </p:txBody>
      </p:sp>
      <p:sp>
        <p:nvSpPr>
          <p:cNvPr id="13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47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dirty="0" smtClean="0">
                <a:solidFill>
                  <a:srgbClr val="000099"/>
                </a:solidFill>
                <a:latin typeface="Segoe UI" panose="020B0502040204020203" pitchFamily="34" charset="0"/>
              </a:rPr>
              <a:t>1-Situationsanalyse / &lt;Datum&gt;</a:t>
            </a:r>
          </a:p>
        </p:txBody>
      </p:sp>
      <p:sp>
        <p:nvSpPr>
          <p:cNvPr id="12291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3A0D7DE-EE3C-4615-9CD7-7ADB202B3735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11</a:t>
            </a:fld>
            <a:endParaRPr lang="de-CH" altLang="de-DE" sz="1000" smtClean="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1.5.1 b) Nutzenprofil relativ zum </a:t>
            </a:r>
            <a:r>
              <a:rPr lang="de-CH" dirty="0" smtClean="0"/>
              <a:t>Wettbewerb</a:t>
            </a:r>
            <a:endParaRPr lang="de-CH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617403"/>
              </p:ext>
            </p:extLst>
          </p:nvPr>
        </p:nvGraphicFramePr>
        <p:xfrm>
          <a:off x="360000" y="936000"/>
          <a:ext cx="8640000" cy="377851"/>
        </p:xfrm>
        <a:graphic>
          <a:graphicData uri="http://schemas.openxmlformats.org/drawingml/2006/table">
            <a:tbl>
              <a:tblPr/>
              <a:tblGrid>
                <a:gridCol w="1644028"/>
                <a:gridCol w="2724576"/>
                <a:gridCol w="1005281"/>
                <a:gridCol w="3266115"/>
              </a:tblGrid>
              <a:tr h="1949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Sortimentsbereich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9" marR="9000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CH" sz="1200" dirty="0"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9" marR="90009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aus SGE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9" marR="18002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CH" sz="1200" dirty="0"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9" marR="90009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1828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Marktsegmente</a:t>
                      </a: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9" marR="9000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CH" sz="1200" dirty="0"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9" marR="90009" marT="0" marB="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Regionen</a:t>
                      </a:r>
                    </a:p>
                  </a:txBody>
                  <a:tcPr marL="90009" marR="90009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CH" sz="1200" dirty="0">
                        <a:latin typeface="Segoe UI Semibold" panose="020B07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9" marR="90009" marT="0" marB="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</a:tbl>
          </a:graphicData>
        </a:graphic>
      </p:graphicFrame>
      <p:sp>
        <p:nvSpPr>
          <p:cNvPr id="46" name="Text Box 3"/>
          <p:cNvSpPr txBox="1">
            <a:spLocks noChangeArrowheads="1"/>
          </p:cNvSpPr>
          <p:nvPr/>
        </p:nvSpPr>
        <p:spPr bwMode="auto">
          <a:xfrm>
            <a:off x="2275759" y="4983559"/>
            <a:ext cx="51512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CH" altLang="de-DE" sz="1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Wettbewerbsfaktoren </a:t>
            </a:r>
          </a:p>
          <a:p>
            <a:r>
              <a:rPr lang="de-CH" altLang="de-DE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(Kundennutzen bez. Produkt, Service, Anwendung, Logistik/Auslieferung)</a:t>
            </a:r>
            <a:r>
              <a:rPr lang="de-CH" altLang="de-DE" sz="1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de-CH" altLang="de-DE" sz="1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293" name="Text Box 6"/>
          <p:cNvSpPr txBox="1">
            <a:spLocks noChangeArrowheads="1"/>
          </p:cNvSpPr>
          <p:nvPr/>
        </p:nvSpPr>
        <p:spPr bwMode="auto">
          <a:xfrm rot="16200000">
            <a:off x="-720659" y="2742813"/>
            <a:ext cx="29368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de-DE" altLang="de-DE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niedrig	 </a:t>
            </a:r>
            <a:r>
              <a:rPr lang="de-DE" altLang="de-DE" sz="1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       </a:t>
            </a:r>
            <a:r>
              <a:rPr lang="de-DE" altLang="de-DE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Ø   </a:t>
            </a:r>
            <a:r>
              <a:rPr lang="de-DE" altLang="de-DE" sz="1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                  </a:t>
            </a:r>
            <a:r>
              <a:rPr lang="de-DE" altLang="de-DE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hoch</a:t>
            </a:r>
          </a:p>
        </p:txBody>
      </p:sp>
      <p:sp>
        <p:nvSpPr>
          <p:cNvPr id="12294" name="Text Box 7"/>
          <p:cNvSpPr txBox="1">
            <a:spLocks noChangeArrowheads="1"/>
          </p:cNvSpPr>
          <p:nvPr/>
        </p:nvSpPr>
        <p:spPr bwMode="auto">
          <a:xfrm rot="16200000">
            <a:off x="-752410" y="3057138"/>
            <a:ext cx="24288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de-DE" altLang="de-DE" sz="1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Relative Leistungsstufe</a:t>
            </a:r>
          </a:p>
        </p:txBody>
      </p:sp>
      <p:grpSp>
        <p:nvGrpSpPr>
          <p:cNvPr id="47" name="Gruppieren 65"/>
          <p:cNvGrpSpPr>
            <a:grpSpLocks/>
          </p:cNvGrpSpPr>
          <p:nvPr/>
        </p:nvGrpSpPr>
        <p:grpSpPr bwMode="auto">
          <a:xfrm>
            <a:off x="950977" y="1476316"/>
            <a:ext cx="7804626" cy="3476474"/>
            <a:chOff x="857224" y="1282245"/>
            <a:chExt cx="7804672" cy="3476571"/>
          </a:xfrm>
        </p:grpSpPr>
        <p:sp>
          <p:nvSpPr>
            <p:cNvPr id="50" name="Text Box 24"/>
            <p:cNvSpPr txBox="1">
              <a:spLocks noChangeArrowheads="1"/>
            </p:cNvSpPr>
            <p:nvPr/>
          </p:nvSpPr>
          <p:spPr bwMode="auto">
            <a:xfrm>
              <a:off x="1005523" y="4229215"/>
              <a:ext cx="501913" cy="279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de-CH" altLang="de-DE" sz="1200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Preis</a:t>
              </a:r>
            </a:p>
          </p:txBody>
        </p:sp>
        <p:grpSp>
          <p:nvGrpSpPr>
            <p:cNvPr id="51" name="Gruppieren 39"/>
            <p:cNvGrpSpPr>
              <a:grpSpLocks/>
            </p:cNvGrpSpPr>
            <p:nvPr/>
          </p:nvGrpSpPr>
          <p:grpSpPr bwMode="auto">
            <a:xfrm>
              <a:off x="857224" y="1282245"/>
              <a:ext cx="7715304" cy="2813050"/>
              <a:chOff x="857224" y="1209675"/>
              <a:chExt cx="7264400" cy="2813050"/>
            </a:xfrm>
          </p:grpSpPr>
          <p:sp>
            <p:nvSpPr>
              <p:cNvPr id="73" name="Line 92"/>
              <p:cNvSpPr>
                <a:spLocks noChangeShapeType="1"/>
              </p:cNvSpPr>
              <p:nvPr/>
            </p:nvSpPr>
            <p:spPr bwMode="auto">
              <a:xfrm>
                <a:off x="857224" y="4022725"/>
                <a:ext cx="72644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de-CH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74" name="Line 93"/>
              <p:cNvSpPr>
                <a:spLocks noChangeShapeType="1"/>
              </p:cNvSpPr>
              <p:nvPr/>
            </p:nvSpPr>
            <p:spPr bwMode="auto">
              <a:xfrm>
                <a:off x="857224" y="3330575"/>
                <a:ext cx="72644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de-CH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75" name="Line 94"/>
              <p:cNvSpPr>
                <a:spLocks noChangeShapeType="1"/>
              </p:cNvSpPr>
              <p:nvPr/>
            </p:nvSpPr>
            <p:spPr bwMode="auto">
              <a:xfrm>
                <a:off x="857224" y="2624138"/>
                <a:ext cx="72644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de-CH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76" name="Line 95"/>
              <p:cNvSpPr>
                <a:spLocks noChangeShapeType="1"/>
              </p:cNvSpPr>
              <p:nvPr/>
            </p:nvSpPr>
            <p:spPr bwMode="auto">
              <a:xfrm>
                <a:off x="857224" y="1916113"/>
                <a:ext cx="72644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de-CH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77" name="Line 96"/>
              <p:cNvSpPr>
                <a:spLocks noChangeShapeType="1"/>
              </p:cNvSpPr>
              <p:nvPr/>
            </p:nvSpPr>
            <p:spPr bwMode="auto">
              <a:xfrm>
                <a:off x="857224" y="1209675"/>
                <a:ext cx="72644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de-CH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52" name="Gruppieren 37"/>
            <p:cNvGrpSpPr>
              <a:grpSpLocks/>
            </p:cNvGrpSpPr>
            <p:nvPr/>
          </p:nvGrpSpPr>
          <p:grpSpPr bwMode="auto">
            <a:xfrm>
              <a:off x="1215999" y="1286993"/>
              <a:ext cx="6278563" cy="2924789"/>
              <a:chOff x="1865291" y="974707"/>
              <a:chExt cx="6278563" cy="3490913"/>
            </a:xfrm>
          </p:grpSpPr>
          <p:sp>
            <p:nvSpPr>
              <p:cNvPr id="68" name="Line 97"/>
              <p:cNvSpPr>
                <a:spLocks noChangeShapeType="1"/>
              </p:cNvSpPr>
              <p:nvPr/>
            </p:nvSpPr>
            <p:spPr bwMode="auto">
              <a:xfrm>
                <a:off x="1865291" y="974707"/>
                <a:ext cx="0" cy="3490913"/>
              </a:xfrm>
              <a:prstGeom prst="line">
                <a:avLst/>
              </a:prstGeom>
              <a:noFill/>
              <a:ln w="6350" cap="rnd">
                <a:solidFill>
                  <a:srgbClr val="C0C0C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de-CH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69" name="Line 102"/>
              <p:cNvSpPr>
                <a:spLocks noChangeShapeType="1"/>
              </p:cNvSpPr>
              <p:nvPr/>
            </p:nvSpPr>
            <p:spPr bwMode="auto">
              <a:xfrm>
                <a:off x="3411516" y="974707"/>
                <a:ext cx="0" cy="3490913"/>
              </a:xfrm>
              <a:prstGeom prst="line">
                <a:avLst/>
              </a:prstGeom>
              <a:noFill/>
              <a:ln w="6350" cap="rnd">
                <a:solidFill>
                  <a:srgbClr val="C0C0C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de-CH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70" name="Line 103"/>
              <p:cNvSpPr>
                <a:spLocks noChangeShapeType="1"/>
              </p:cNvSpPr>
              <p:nvPr/>
            </p:nvSpPr>
            <p:spPr bwMode="auto">
              <a:xfrm>
                <a:off x="5011716" y="974707"/>
                <a:ext cx="0" cy="3490913"/>
              </a:xfrm>
              <a:prstGeom prst="line">
                <a:avLst/>
              </a:prstGeom>
              <a:noFill/>
              <a:ln w="6350" cap="rnd">
                <a:solidFill>
                  <a:srgbClr val="C0C0C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de-CH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71" name="Line 104"/>
              <p:cNvSpPr>
                <a:spLocks noChangeShapeType="1"/>
              </p:cNvSpPr>
              <p:nvPr/>
            </p:nvSpPr>
            <p:spPr bwMode="auto">
              <a:xfrm>
                <a:off x="6572229" y="974707"/>
                <a:ext cx="0" cy="3490913"/>
              </a:xfrm>
              <a:prstGeom prst="line">
                <a:avLst/>
              </a:prstGeom>
              <a:noFill/>
              <a:ln w="6350" cap="rnd">
                <a:solidFill>
                  <a:srgbClr val="C0C0C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de-CH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72" name="Line 105"/>
              <p:cNvSpPr>
                <a:spLocks noChangeShapeType="1"/>
              </p:cNvSpPr>
              <p:nvPr/>
            </p:nvSpPr>
            <p:spPr bwMode="auto">
              <a:xfrm>
                <a:off x="8143854" y="974707"/>
                <a:ext cx="0" cy="3490913"/>
              </a:xfrm>
              <a:prstGeom prst="line">
                <a:avLst/>
              </a:prstGeom>
              <a:noFill/>
              <a:ln w="6350" cap="rnd">
                <a:solidFill>
                  <a:srgbClr val="C0C0C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de-CH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53" name="Text Box 107"/>
            <p:cNvSpPr txBox="1">
              <a:spLocks noChangeArrowheads="1"/>
            </p:cNvSpPr>
            <p:nvPr/>
          </p:nvSpPr>
          <p:spPr bwMode="auto">
            <a:xfrm>
              <a:off x="1547302" y="4479628"/>
              <a:ext cx="855024" cy="279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de-CH" altLang="de-DE" sz="1200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....................</a:t>
              </a:r>
            </a:p>
          </p:txBody>
        </p:sp>
        <p:sp>
          <p:nvSpPr>
            <p:cNvPr id="54" name="Text Box 108"/>
            <p:cNvSpPr txBox="1">
              <a:spLocks noChangeArrowheads="1"/>
            </p:cNvSpPr>
            <p:nvPr/>
          </p:nvSpPr>
          <p:spPr bwMode="auto">
            <a:xfrm>
              <a:off x="2333531" y="4229215"/>
              <a:ext cx="855024" cy="279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de-CH" altLang="de-DE" sz="120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....................</a:t>
              </a:r>
            </a:p>
          </p:txBody>
        </p:sp>
        <p:sp>
          <p:nvSpPr>
            <p:cNvPr id="55" name="Text Box 109"/>
            <p:cNvSpPr txBox="1">
              <a:spLocks noChangeArrowheads="1"/>
            </p:cNvSpPr>
            <p:nvPr/>
          </p:nvSpPr>
          <p:spPr bwMode="auto">
            <a:xfrm>
              <a:off x="3932845" y="4229215"/>
              <a:ext cx="855024" cy="279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de-CH" altLang="de-DE" sz="120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....................</a:t>
              </a:r>
            </a:p>
          </p:txBody>
        </p:sp>
        <p:sp>
          <p:nvSpPr>
            <p:cNvPr id="56" name="Text Box 110"/>
            <p:cNvSpPr txBox="1">
              <a:spLocks noChangeArrowheads="1"/>
            </p:cNvSpPr>
            <p:nvPr/>
          </p:nvSpPr>
          <p:spPr bwMode="auto">
            <a:xfrm>
              <a:off x="5496951" y="4229215"/>
              <a:ext cx="855024" cy="279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de-CH" altLang="de-DE" sz="120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....................</a:t>
              </a:r>
            </a:p>
          </p:txBody>
        </p:sp>
        <p:sp>
          <p:nvSpPr>
            <p:cNvPr id="57" name="Text Box 111"/>
            <p:cNvSpPr txBox="1">
              <a:spLocks noChangeArrowheads="1"/>
            </p:cNvSpPr>
            <p:nvPr/>
          </p:nvSpPr>
          <p:spPr bwMode="auto">
            <a:xfrm>
              <a:off x="7054349" y="4229215"/>
              <a:ext cx="855024" cy="279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de-CH" altLang="de-DE" sz="120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....................</a:t>
              </a:r>
            </a:p>
          </p:txBody>
        </p:sp>
        <p:sp>
          <p:nvSpPr>
            <p:cNvPr id="58" name="Text Box 112"/>
            <p:cNvSpPr txBox="1">
              <a:spLocks noChangeArrowheads="1"/>
            </p:cNvSpPr>
            <p:nvPr/>
          </p:nvSpPr>
          <p:spPr bwMode="auto">
            <a:xfrm>
              <a:off x="3139783" y="4479628"/>
              <a:ext cx="855024" cy="279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de-CH" altLang="de-DE" sz="120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....................</a:t>
              </a:r>
            </a:p>
          </p:txBody>
        </p:sp>
        <p:sp>
          <p:nvSpPr>
            <p:cNvPr id="59" name="Text Box 113"/>
            <p:cNvSpPr txBox="1">
              <a:spLocks noChangeArrowheads="1"/>
            </p:cNvSpPr>
            <p:nvPr/>
          </p:nvSpPr>
          <p:spPr bwMode="auto">
            <a:xfrm>
              <a:off x="4703262" y="4479628"/>
              <a:ext cx="855024" cy="279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de-CH" altLang="de-DE" sz="120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....................</a:t>
              </a:r>
            </a:p>
          </p:txBody>
        </p:sp>
        <p:sp>
          <p:nvSpPr>
            <p:cNvPr id="60" name="Text Box 114"/>
            <p:cNvSpPr txBox="1">
              <a:spLocks noChangeArrowheads="1"/>
            </p:cNvSpPr>
            <p:nvPr/>
          </p:nvSpPr>
          <p:spPr bwMode="auto">
            <a:xfrm>
              <a:off x="6316161" y="4479628"/>
              <a:ext cx="855024" cy="279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de-CH" altLang="de-DE" sz="120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....................</a:t>
              </a:r>
            </a:p>
          </p:txBody>
        </p:sp>
        <p:grpSp>
          <p:nvGrpSpPr>
            <p:cNvPr id="61" name="Gruppieren 42"/>
            <p:cNvGrpSpPr>
              <a:grpSpLocks/>
            </p:cNvGrpSpPr>
            <p:nvPr/>
          </p:nvGrpSpPr>
          <p:grpSpPr bwMode="auto">
            <a:xfrm>
              <a:off x="1982761" y="1289119"/>
              <a:ext cx="6232577" cy="3158190"/>
              <a:chOff x="1982761" y="987425"/>
              <a:chExt cx="6232577" cy="3513138"/>
            </a:xfrm>
          </p:grpSpPr>
          <p:sp>
            <p:nvSpPr>
              <p:cNvPr id="63" name="Line 98"/>
              <p:cNvSpPr>
                <a:spLocks noChangeShapeType="1"/>
              </p:cNvSpPr>
              <p:nvPr/>
            </p:nvSpPr>
            <p:spPr bwMode="auto">
              <a:xfrm>
                <a:off x="1982761" y="987425"/>
                <a:ext cx="0" cy="3513138"/>
              </a:xfrm>
              <a:prstGeom prst="line">
                <a:avLst/>
              </a:prstGeom>
              <a:noFill/>
              <a:ln w="6350" cap="rnd">
                <a:solidFill>
                  <a:srgbClr val="C0C0C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de-CH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64" name="Line 99"/>
              <p:cNvSpPr>
                <a:spLocks noChangeShapeType="1"/>
              </p:cNvSpPr>
              <p:nvPr/>
            </p:nvSpPr>
            <p:spPr bwMode="auto">
              <a:xfrm>
                <a:off x="3557561" y="987425"/>
                <a:ext cx="0" cy="3513138"/>
              </a:xfrm>
              <a:prstGeom prst="line">
                <a:avLst/>
              </a:prstGeom>
              <a:noFill/>
              <a:ln w="6350" cap="rnd">
                <a:solidFill>
                  <a:srgbClr val="C0C0C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de-CH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65" name="Line 100"/>
              <p:cNvSpPr>
                <a:spLocks noChangeShapeType="1"/>
              </p:cNvSpPr>
              <p:nvPr/>
            </p:nvSpPr>
            <p:spPr bwMode="auto">
              <a:xfrm>
                <a:off x="5129187" y="987425"/>
                <a:ext cx="0" cy="3513138"/>
              </a:xfrm>
              <a:prstGeom prst="line">
                <a:avLst/>
              </a:prstGeom>
              <a:noFill/>
              <a:ln w="6350" cap="rnd">
                <a:solidFill>
                  <a:srgbClr val="C0C0C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de-CH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66" name="Line 101"/>
              <p:cNvSpPr>
                <a:spLocks noChangeShapeType="1"/>
              </p:cNvSpPr>
              <p:nvPr/>
            </p:nvSpPr>
            <p:spPr bwMode="auto">
              <a:xfrm>
                <a:off x="6715099" y="987425"/>
                <a:ext cx="0" cy="3513138"/>
              </a:xfrm>
              <a:prstGeom prst="line">
                <a:avLst/>
              </a:prstGeom>
              <a:noFill/>
              <a:ln w="6350" cap="rnd">
                <a:solidFill>
                  <a:srgbClr val="C0C0C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de-CH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67" name="Line 101"/>
              <p:cNvSpPr>
                <a:spLocks noChangeShapeType="1"/>
              </p:cNvSpPr>
              <p:nvPr/>
            </p:nvSpPr>
            <p:spPr bwMode="auto">
              <a:xfrm>
                <a:off x="8215338" y="987425"/>
                <a:ext cx="0" cy="3513138"/>
              </a:xfrm>
              <a:prstGeom prst="line">
                <a:avLst/>
              </a:prstGeom>
              <a:noFill/>
              <a:ln w="6350" cap="rnd">
                <a:solidFill>
                  <a:srgbClr val="C0C0C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000" tIns="46800" rIns="90000" bIns="46800">
                <a:spAutoFit/>
              </a:bodyPr>
              <a:lstStyle/>
              <a:p>
                <a:endParaRPr lang="de-CH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62" name="Text Box 114"/>
            <p:cNvSpPr txBox="1">
              <a:spLocks noChangeArrowheads="1"/>
            </p:cNvSpPr>
            <p:nvPr/>
          </p:nvSpPr>
          <p:spPr bwMode="auto">
            <a:xfrm>
              <a:off x="7806872" y="4479628"/>
              <a:ext cx="855024" cy="279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de-CH" altLang="de-DE" sz="120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....................</a:t>
              </a:r>
            </a:p>
          </p:txBody>
        </p:sp>
      </p:grpSp>
      <p:sp>
        <p:nvSpPr>
          <p:cNvPr id="78" name="Freihandform 42"/>
          <p:cNvSpPr>
            <a:spLocks/>
          </p:cNvSpPr>
          <p:nvPr/>
        </p:nvSpPr>
        <p:spPr bwMode="auto">
          <a:xfrm>
            <a:off x="1309752" y="1746250"/>
            <a:ext cx="7004050" cy="2322513"/>
          </a:xfrm>
          <a:custGeom>
            <a:avLst/>
            <a:gdLst>
              <a:gd name="T0" fmla="*/ 0 w 7004304"/>
              <a:gd name="T1" fmla="*/ 2322065 h 2322576"/>
              <a:gd name="T2" fmla="*/ 767872 w 7004304"/>
              <a:gd name="T3" fmla="*/ 1581568 h 2322576"/>
              <a:gd name="T4" fmla="*/ 1544888 w 7004304"/>
              <a:gd name="T5" fmla="*/ 1636416 h 2322576"/>
              <a:gd name="T6" fmla="*/ 2358465 w 7004304"/>
              <a:gd name="T7" fmla="*/ 1535856 h 2322576"/>
              <a:gd name="T8" fmla="*/ 3144624 w 7004304"/>
              <a:gd name="T9" fmla="*/ 2075232 h 2322576"/>
              <a:gd name="T10" fmla="*/ 3921640 w 7004304"/>
              <a:gd name="T11" fmla="*/ 786216 h 2322576"/>
              <a:gd name="T12" fmla="*/ 4726073 w 7004304"/>
              <a:gd name="T13" fmla="*/ 703936 h 2322576"/>
              <a:gd name="T14" fmla="*/ 5512233 w 7004304"/>
              <a:gd name="T15" fmla="*/ 0 h 2322576"/>
              <a:gd name="T16" fmla="*/ 6280104 w 7004304"/>
              <a:gd name="T17" fmla="*/ 63992 h 2322576"/>
              <a:gd name="T18" fmla="*/ 7002258 w 7004304"/>
              <a:gd name="T19" fmla="*/ 795352 h 232257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004304"/>
              <a:gd name="T31" fmla="*/ 0 h 2322576"/>
              <a:gd name="T32" fmla="*/ 7004304 w 7004304"/>
              <a:gd name="T33" fmla="*/ 2322576 h 232257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004304" h="2322576">
                <a:moveTo>
                  <a:pt x="0" y="2322576"/>
                </a:moveTo>
                <a:lnTo>
                  <a:pt x="768096" y="1581912"/>
                </a:lnTo>
                <a:lnTo>
                  <a:pt x="1545336" y="1636776"/>
                </a:lnTo>
                <a:lnTo>
                  <a:pt x="2359152" y="1536192"/>
                </a:lnTo>
                <a:lnTo>
                  <a:pt x="3145536" y="2075688"/>
                </a:lnTo>
                <a:lnTo>
                  <a:pt x="3922776" y="786384"/>
                </a:lnTo>
                <a:lnTo>
                  <a:pt x="4727448" y="704088"/>
                </a:lnTo>
                <a:lnTo>
                  <a:pt x="5513832" y="0"/>
                </a:lnTo>
                <a:lnTo>
                  <a:pt x="6281928" y="64008"/>
                </a:lnTo>
                <a:lnTo>
                  <a:pt x="7004304" y="795528"/>
                </a:lnTo>
              </a:path>
            </a:pathLst>
          </a:custGeom>
          <a:noFill/>
          <a:ln w="31750" cap="flat" cmpd="sng" algn="ctr">
            <a:solidFill>
              <a:srgbClr val="00B05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/>
          <a:lstStyle/>
          <a:p>
            <a:endParaRPr lang="de-CH"/>
          </a:p>
        </p:txBody>
      </p:sp>
      <p:sp>
        <p:nvSpPr>
          <p:cNvPr id="79" name="AutoShape 16"/>
          <p:cNvSpPr>
            <a:spLocks/>
          </p:cNvSpPr>
          <p:nvPr/>
        </p:nvSpPr>
        <p:spPr bwMode="auto">
          <a:xfrm>
            <a:off x="5967477" y="3057339"/>
            <a:ext cx="3011488" cy="1457698"/>
          </a:xfrm>
          <a:prstGeom prst="borderCallout2">
            <a:avLst>
              <a:gd name="adj1" fmla="val 19833"/>
              <a:gd name="adj2" fmla="val -2750"/>
              <a:gd name="adj3" fmla="val 19833"/>
              <a:gd name="adj4" fmla="val -18787"/>
              <a:gd name="adj5" fmla="val -32949"/>
              <a:gd name="adj6" fmla="val -29986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indent="-17145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Klicken Sie die Kurve mit der rechten Maustaste an &gt;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Punkte bearbeiten &gt; entsprechende Punkte verschieben oder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löschen.</a:t>
            </a:r>
            <a:endParaRPr lang="de-CH" altLang="de-DE" sz="1000" dirty="0">
              <a:solidFill>
                <a:schemeClr val="bg1"/>
              </a:solidFill>
              <a:latin typeface="Segoe UI Semibold" panose="020B0702040204020203" pitchFamily="34" charset="0"/>
            </a:endParaRPr>
          </a:p>
          <a:p>
            <a:pPr marL="171450" indent="-17145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Erstellen Sie für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das eigene Unternehmen und für die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2–3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Hauptkonkurrenten je eine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Kurve.</a:t>
            </a:r>
            <a:endParaRPr lang="de-CH" altLang="de-DE" sz="1000" dirty="0">
              <a:solidFill>
                <a:schemeClr val="bg1"/>
              </a:solidFill>
              <a:latin typeface="Segoe UI Semibold" panose="020B0702040204020203" pitchFamily="34" charset="0"/>
            </a:endParaRPr>
          </a:p>
          <a:p>
            <a:pPr marL="171450" indent="-17145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Bei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vielen ähnlichen Konkurrenten: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Fassen Sie in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einer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Kurve Gruppen zusammen.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80" name="Freihandform 42"/>
          <p:cNvSpPr>
            <a:spLocks/>
          </p:cNvSpPr>
          <p:nvPr/>
        </p:nvSpPr>
        <p:spPr bwMode="auto">
          <a:xfrm>
            <a:off x="1281177" y="1412875"/>
            <a:ext cx="7004050" cy="2322513"/>
          </a:xfrm>
          <a:custGeom>
            <a:avLst/>
            <a:gdLst>
              <a:gd name="T0" fmla="*/ 0 w 7004304"/>
              <a:gd name="T1" fmla="*/ 2322065 h 2322576"/>
              <a:gd name="T2" fmla="*/ 767872 w 7004304"/>
              <a:gd name="T3" fmla="*/ 1581568 h 2322576"/>
              <a:gd name="T4" fmla="*/ 1544888 w 7004304"/>
              <a:gd name="T5" fmla="*/ 1636416 h 2322576"/>
              <a:gd name="T6" fmla="*/ 2358465 w 7004304"/>
              <a:gd name="T7" fmla="*/ 1535856 h 2322576"/>
              <a:gd name="T8" fmla="*/ 3144624 w 7004304"/>
              <a:gd name="T9" fmla="*/ 2075232 h 2322576"/>
              <a:gd name="T10" fmla="*/ 3921640 w 7004304"/>
              <a:gd name="T11" fmla="*/ 786216 h 2322576"/>
              <a:gd name="T12" fmla="*/ 4726073 w 7004304"/>
              <a:gd name="T13" fmla="*/ 703936 h 2322576"/>
              <a:gd name="T14" fmla="*/ 5512233 w 7004304"/>
              <a:gd name="T15" fmla="*/ 0 h 2322576"/>
              <a:gd name="T16" fmla="*/ 6280104 w 7004304"/>
              <a:gd name="T17" fmla="*/ 63992 h 2322576"/>
              <a:gd name="T18" fmla="*/ 7002258 w 7004304"/>
              <a:gd name="T19" fmla="*/ 795352 h 232257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004304"/>
              <a:gd name="T31" fmla="*/ 0 h 2322576"/>
              <a:gd name="T32" fmla="*/ 7004304 w 7004304"/>
              <a:gd name="T33" fmla="*/ 2322576 h 232257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004304" h="2322576">
                <a:moveTo>
                  <a:pt x="0" y="2322576"/>
                </a:moveTo>
                <a:lnTo>
                  <a:pt x="768096" y="1581912"/>
                </a:lnTo>
                <a:lnTo>
                  <a:pt x="1545336" y="1636776"/>
                </a:lnTo>
                <a:lnTo>
                  <a:pt x="2359152" y="1536192"/>
                </a:lnTo>
                <a:lnTo>
                  <a:pt x="3145536" y="2075688"/>
                </a:lnTo>
                <a:lnTo>
                  <a:pt x="3922776" y="786384"/>
                </a:lnTo>
                <a:lnTo>
                  <a:pt x="4727448" y="704088"/>
                </a:lnTo>
                <a:lnTo>
                  <a:pt x="5513832" y="0"/>
                </a:lnTo>
                <a:lnTo>
                  <a:pt x="6281928" y="64008"/>
                </a:lnTo>
                <a:lnTo>
                  <a:pt x="7004304" y="795528"/>
                </a:lnTo>
              </a:path>
            </a:pathLst>
          </a:custGeom>
          <a:noFill/>
          <a:ln w="31750" cap="flat" cmpd="sng" algn="ctr">
            <a:solidFill>
              <a:srgbClr val="0070C0"/>
            </a:solidFill>
            <a:prstDash val="sysDash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/>
          <a:lstStyle/>
          <a:p>
            <a:endParaRPr lang="de-CH"/>
          </a:p>
        </p:txBody>
      </p:sp>
      <p:sp>
        <p:nvSpPr>
          <p:cNvPr id="45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33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t>1-Situationsanalyse / &lt;Datum&gt;</a:t>
            </a:r>
          </a:p>
        </p:txBody>
      </p:sp>
      <p:sp>
        <p:nvSpPr>
          <p:cNvPr id="14339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9C211F9-4BE5-415B-9D23-6CD7F623763F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12</a:t>
            </a:fld>
            <a:endParaRPr lang="de-CH" altLang="de-DE" sz="1000" smtClean="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 dirty="0"/>
              <a:t>1.6 Fähigkeiten/Ressourcen</a:t>
            </a:r>
            <a:endParaRPr lang="de-CH" dirty="0"/>
          </a:p>
        </p:txBody>
      </p:sp>
      <p:graphicFrame>
        <p:nvGraphicFramePr>
          <p:cNvPr id="208678" name="Group 18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0787116"/>
              </p:ext>
            </p:extLst>
          </p:nvPr>
        </p:nvGraphicFramePr>
        <p:xfrm>
          <a:off x="359998" y="936000"/>
          <a:ext cx="8640000" cy="3656018"/>
        </p:xfrm>
        <a:graphic>
          <a:graphicData uri="http://schemas.openxmlformats.org/drawingml/2006/table">
            <a:tbl>
              <a:tblPr/>
              <a:tblGrid>
                <a:gridCol w="3491922"/>
                <a:gridCol w="1080120"/>
                <a:gridCol w="1080120"/>
                <a:gridCol w="2987838"/>
              </a:tblGrid>
              <a:tr h="437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Fähigkeiten/Ressourcen</a:t>
                      </a: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Bewertung heute </a:t>
                      </a:r>
                      <a:r>
                        <a:rPr kumimoji="0" lang="de-CH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*)</a:t>
                      </a: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Wichtigkeit heute </a:t>
                      </a:r>
                      <a:r>
                        <a:rPr kumimoji="0" lang="de-CH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**)</a:t>
                      </a: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Bemerkung</a:t>
                      </a: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</a:tr>
              <a:tr h="287369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95307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95307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95307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73079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95307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95307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95307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95307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95307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95307">
                <a:tc>
                  <a:txBody>
                    <a:bodyPr/>
                    <a:lstStyle/>
                    <a:p>
                      <a:pPr marL="0" marR="0" lvl="0" indent="95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36004" marB="360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</a:tbl>
          </a:graphicData>
        </a:graphic>
      </p:graphicFrame>
      <p:sp>
        <p:nvSpPr>
          <p:cNvPr id="11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 Box 28"/>
          <p:cNvSpPr txBox="1">
            <a:spLocks noChangeArrowheads="1"/>
          </p:cNvSpPr>
          <p:nvPr/>
        </p:nvSpPr>
        <p:spPr bwMode="auto">
          <a:xfrm>
            <a:off x="360000" y="4931181"/>
            <a:ext cx="8640763" cy="442035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indent="9525" algn="l" eaLnBrk="1" hangingPunct="1">
              <a:spcBef>
                <a:spcPct val="20000"/>
              </a:spcBef>
              <a:buSzPct val="110000"/>
              <a:tabLst>
                <a:tab pos="269875" algn="l"/>
                <a:tab pos="1079500" algn="l"/>
              </a:tabLst>
            </a:pP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*) 	Bewertung: 	</a:t>
            </a:r>
            <a:r>
              <a:rPr lang="de-CH" sz="12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++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sehr gut     </a:t>
            </a:r>
            <a:r>
              <a:rPr lang="de-CH" sz="12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+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gut     </a:t>
            </a:r>
            <a:r>
              <a:rPr lang="de-CH" sz="1000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</a:t>
            </a:r>
            <a:r>
              <a:rPr lang="de-CH" sz="10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0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knapp erfüllt      </a:t>
            </a:r>
            <a:r>
              <a:rPr lang="de-CH" sz="12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-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schlecht     </a:t>
            </a:r>
            <a:r>
              <a:rPr lang="de-CH" sz="12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- -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sehr schlecht </a:t>
            </a:r>
          </a:p>
          <a:p>
            <a:pPr lvl="0" indent="9525" algn="l" eaLnBrk="1" hangingPunct="1">
              <a:spcBef>
                <a:spcPct val="20000"/>
              </a:spcBef>
              <a:buSzPct val="110000"/>
              <a:tabLst>
                <a:tab pos="269875" algn="l"/>
                <a:tab pos="1079500" algn="l"/>
              </a:tabLst>
            </a:pP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**) 	Wichtigkeit:  	</a:t>
            </a:r>
            <a:r>
              <a:rPr lang="de-CH" sz="10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erfolgsentscheidend     </a:t>
            </a:r>
            <a:r>
              <a:rPr lang="de-CH" sz="10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wichtig     </a:t>
            </a:r>
            <a:r>
              <a:rPr lang="de-CH" sz="10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</a:t>
            </a:r>
            <a:r>
              <a:rPr lang="de-CH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weniger wichtig</a:t>
            </a:r>
            <a:endParaRPr lang="de-CH" sz="1000" noProof="1">
              <a:solidFill>
                <a:srgbClr val="00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dirty="0" smtClean="0">
                <a:solidFill>
                  <a:srgbClr val="000099"/>
                </a:solidFill>
                <a:latin typeface="Segoe UI" panose="020B0502040204020203" pitchFamily="34" charset="0"/>
              </a:rPr>
              <a:t>1-Situationsanalyse / &lt;Datum&gt;</a:t>
            </a:r>
          </a:p>
        </p:txBody>
      </p:sp>
      <p:sp>
        <p:nvSpPr>
          <p:cNvPr id="15363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646973C-7960-409B-9E08-5694658BCDC3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13</a:t>
            </a:fld>
            <a:endParaRPr lang="de-CH" altLang="de-DE" sz="1000" smtClean="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 dirty="0"/>
              <a:t>1.7 Finanzen/Ergebnisse</a:t>
            </a:r>
            <a:endParaRPr lang="de-CH" dirty="0"/>
          </a:p>
        </p:txBody>
      </p:sp>
      <p:sp>
        <p:nvSpPr>
          <p:cNvPr id="15365" name="Rectangle 3"/>
          <p:cNvSpPr>
            <a:spLocks noChangeArrowheads="1"/>
          </p:cNvSpPr>
          <p:nvPr/>
        </p:nvSpPr>
        <p:spPr bwMode="auto">
          <a:xfrm>
            <a:off x="360000" y="936000"/>
            <a:ext cx="8640000" cy="3600053"/>
          </a:xfrm>
          <a:prstGeom prst="rect">
            <a:avLst/>
          </a:prstGeom>
          <a:solidFill>
            <a:srgbClr val="FFFFB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54000" indent="-254000" eaLnBrk="0" hangingPunct="0"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895350" algn="l"/>
              </a:tabLs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16000" indent="-216000" algn="l" eaLnBrk="1" hangingPunct="1">
              <a:spcBef>
                <a:spcPts val="0"/>
              </a:spcBef>
              <a:buSzPct val="110000"/>
              <a:buFont typeface="Wingdings" pitchFamily="2" charset="2"/>
              <a:buChar char="w"/>
            </a:pPr>
            <a:r>
              <a:rPr lang="de-CH" altLang="de-DE" sz="1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sz="1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t>1-Situationsanalyse / &lt;Datum&gt;</a:t>
            </a:r>
          </a:p>
        </p:txBody>
      </p:sp>
      <p:sp>
        <p:nvSpPr>
          <p:cNvPr id="16387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420161F-5CDF-44E3-A75F-2BF7DE0AC0D7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14</a:t>
            </a:fld>
            <a:endParaRPr lang="de-CH" altLang="de-DE" sz="1000" smtClean="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 dirty="0"/>
              <a:t>1.8 Stärken/Schwächen</a:t>
            </a:r>
            <a:endParaRPr lang="de-CH" dirty="0"/>
          </a:p>
        </p:txBody>
      </p:sp>
      <p:graphicFrame>
        <p:nvGraphicFramePr>
          <p:cNvPr id="201674" name="Group 199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596778935"/>
              </p:ext>
            </p:extLst>
          </p:nvPr>
        </p:nvGraphicFramePr>
        <p:xfrm>
          <a:off x="360000" y="936000"/>
          <a:ext cx="8569325" cy="3259137"/>
        </p:xfrm>
        <a:graphic>
          <a:graphicData uri="http://schemas.openxmlformats.org/drawingml/2006/table">
            <a:tbl>
              <a:tblPr/>
              <a:tblGrid>
                <a:gridCol w="719138"/>
                <a:gridCol w="3600450"/>
                <a:gridCol w="649287"/>
                <a:gridCol w="3600450"/>
              </a:tblGrid>
              <a:tr h="28895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 Stärken ( +++ / ++ /  + )</a:t>
                      </a:r>
                      <a:endParaRPr kumimoji="0" lang="de-CH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Schwächen ( - - -  / - -  /  - )</a:t>
                      </a:r>
                      <a:endParaRPr kumimoji="0" lang="de-CH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D9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3069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3069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3069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3069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3069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794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841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CH" sz="12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3127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 </a:t>
                      </a: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 </a:t>
                      </a: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 </a:t>
                      </a: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 </a:t>
                      </a: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794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 </a:t>
                      </a: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 </a:t>
                      </a: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 </a:t>
                      </a: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 </a:t>
                      </a: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794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 </a:t>
                      </a: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 </a:t>
                      </a: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 </a:t>
                      </a: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CH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 </a:t>
                      </a:r>
                    </a:p>
                  </a:txBody>
                  <a:tcPr marL="90000" marR="90000" marT="46804" marB="46804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dirty="0" smtClean="0">
                <a:solidFill>
                  <a:srgbClr val="000099"/>
                </a:solidFill>
                <a:latin typeface="Segoe UI" panose="020B0502040204020203" pitchFamily="34" charset="0"/>
              </a:rPr>
              <a:t>1-Situationsanalyse / &lt;Datum&gt;</a:t>
            </a:r>
          </a:p>
        </p:txBody>
      </p:sp>
      <p:sp>
        <p:nvSpPr>
          <p:cNvPr id="17411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A90154A-C1FF-42CF-ADC7-68A8FD85F157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15</a:t>
            </a:fld>
            <a:endParaRPr lang="de-CH" altLang="de-DE" sz="1000" smtClean="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 dirty="0"/>
              <a:t>1.9 Strategische Schlüsselfragen</a:t>
            </a:r>
            <a:endParaRPr lang="de-CH" dirty="0"/>
          </a:p>
        </p:txBody>
      </p:sp>
      <p:sp>
        <p:nvSpPr>
          <p:cNvPr id="17413" name="Rectangle 3"/>
          <p:cNvSpPr>
            <a:spLocks noChangeArrowheads="1"/>
          </p:cNvSpPr>
          <p:nvPr/>
        </p:nvSpPr>
        <p:spPr bwMode="auto">
          <a:xfrm>
            <a:off x="360000" y="936000"/>
            <a:ext cx="8640763" cy="3600000"/>
          </a:xfrm>
          <a:prstGeom prst="rect">
            <a:avLst/>
          </a:prstGeom>
          <a:solidFill>
            <a:srgbClr val="FFFFB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54000" indent="-23495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16000" indent="-216000" algn="l" eaLnBrk="1" hangingPunct="1">
              <a:spcBef>
                <a:spcPts val="0"/>
              </a:spcBef>
              <a:buSzPct val="110000"/>
              <a:buFont typeface="Wingdings" pitchFamily="2" charset="2"/>
              <a:buChar char="w"/>
            </a:pPr>
            <a:r>
              <a:rPr lang="de-CH" altLang="de-DE" sz="1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sz="1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CH" altLang="de-DE" sz="2000" dirty="0" smtClean="0"/>
              <a:t>Strategie &lt;</a:t>
            </a:r>
            <a:r>
              <a:rPr lang="de-CH" altLang="de-DE" sz="2000" i="1" dirty="0" smtClean="0"/>
              <a:t>Firmenname</a:t>
            </a:r>
            <a:r>
              <a:rPr lang="de-CH" altLang="de-DE" sz="2000" dirty="0" smtClean="0"/>
              <a:t>&gt;</a:t>
            </a:r>
            <a:br>
              <a:rPr lang="de-CH" altLang="de-DE" sz="2000" dirty="0" smtClean="0"/>
            </a:br>
            <a:r>
              <a:rPr lang="de-CH" altLang="de-DE" sz="2000" dirty="0" smtClean="0"/>
              <a:t/>
            </a:r>
            <a:br>
              <a:rPr lang="de-CH" altLang="de-DE" sz="2000" dirty="0" smtClean="0"/>
            </a:br>
            <a:r>
              <a:rPr lang="de-CH" altLang="de-DE" sz="2000" dirty="0" smtClean="0"/>
              <a:t>Schritt 1: Situationsanalyse</a:t>
            </a:r>
          </a:p>
        </p:txBody>
      </p:sp>
      <p:sp>
        <p:nvSpPr>
          <p:cNvPr id="7170" name="Rectangle 49"/>
          <p:cNvSpPr>
            <a:spLocks noGrp="1" noChangeArrowheads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dirty="0" smtClean="0">
                <a:solidFill>
                  <a:srgbClr val="000099"/>
                </a:solidFill>
                <a:latin typeface="Segoe UI" panose="020B0502040204020203" pitchFamily="34" charset="0"/>
              </a:rPr>
              <a:t>1-Situationsanalyse / &lt;Datum&gt;</a:t>
            </a:r>
          </a:p>
        </p:txBody>
      </p:sp>
      <p:sp>
        <p:nvSpPr>
          <p:cNvPr id="7171" name="Rectangle 50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5E13F11-396C-473A-A137-3ACFFD5BD823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2</a:t>
            </a:fld>
            <a:endParaRPr lang="de-CH" altLang="de-DE" sz="1000" smtClean="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pic>
        <p:nvPicPr>
          <p:cNvPr id="7172" name="Picture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100" y="3763963"/>
            <a:ext cx="252095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AutoShape 16"/>
          <p:cNvSpPr>
            <a:spLocks/>
          </p:cNvSpPr>
          <p:nvPr/>
        </p:nvSpPr>
        <p:spPr bwMode="auto">
          <a:xfrm>
            <a:off x="6369050" y="692150"/>
            <a:ext cx="2771775" cy="576609"/>
          </a:xfrm>
          <a:prstGeom prst="borderCallout2">
            <a:avLst>
              <a:gd name="adj1" fmla="val 19833"/>
              <a:gd name="adj2" fmla="val -2750"/>
              <a:gd name="adj3" fmla="val 19833"/>
              <a:gd name="adj4" fmla="val -18787"/>
              <a:gd name="adj5" fmla="val -82921"/>
              <a:gd name="adj6" fmla="val -45588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Fügen Sie den Firmennamen in den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Masterfolien ein:</a:t>
            </a:r>
            <a:b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Ansicht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&gt;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Folienmaster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7175" name="AutoShape 17"/>
          <p:cNvSpPr>
            <a:spLocks/>
          </p:cNvSpPr>
          <p:nvPr/>
        </p:nvSpPr>
        <p:spPr bwMode="auto">
          <a:xfrm>
            <a:off x="142875" y="5300663"/>
            <a:ext cx="3708400" cy="432594"/>
          </a:xfrm>
          <a:prstGeom prst="borderCallout2">
            <a:avLst>
              <a:gd name="adj1" fmla="val 19833"/>
              <a:gd name="adj2" fmla="val 102056"/>
              <a:gd name="adj3" fmla="val 19833"/>
              <a:gd name="adj4" fmla="val 148671"/>
              <a:gd name="adj5" fmla="val 301432"/>
              <a:gd name="adj6" fmla="val 228549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Tragen Sie jeweils das Datum der letzten Änderung ein:</a:t>
            </a:r>
            <a:b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Einfügen &gt; Kopf- und Fusszeile &gt; bei Fusszeile: Datum</a:t>
            </a:r>
            <a:endParaRPr lang="de-CH" altLang="de-DE" sz="1000" dirty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7176" name="Rectangle 18"/>
          <p:cNvSpPr>
            <a:spLocks noChangeArrowheads="1"/>
          </p:cNvSpPr>
          <p:nvPr/>
        </p:nvSpPr>
        <p:spPr bwMode="auto">
          <a:xfrm>
            <a:off x="0" y="646780"/>
            <a:ext cx="4427984" cy="811367"/>
          </a:xfrm>
          <a:prstGeom prst="rect">
            <a:avLst/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wrap="square"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buClr>
                <a:srgbClr val="FFFF00"/>
              </a:buClr>
              <a:buSzPct val="150000"/>
              <a:buFont typeface="Wingdings" pitchFamily="2" charset="2"/>
              <a:buNone/>
            </a:pPr>
            <a:r>
              <a:rPr lang="de-CH" altLang="de-DE" sz="1200" b="1" dirty="0">
                <a:solidFill>
                  <a:schemeClr val="bg1"/>
                </a:solidFill>
                <a:latin typeface="+mn-lt"/>
              </a:rPr>
              <a:t>Bitte beachten Sie:</a:t>
            </a:r>
          </a:p>
          <a:p>
            <a:pPr marL="216000" indent="-216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2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Hellblaue </a:t>
            </a: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Felder enthalten vorgegebene </a:t>
            </a:r>
            <a:r>
              <a:rPr lang="de-CH" altLang="de-DE" sz="12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Beschriftungen.</a:t>
            </a:r>
            <a:endParaRPr lang="de-CH" altLang="de-DE" sz="1200" dirty="0">
              <a:solidFill>
                <a:schemeClr val="bg1"/>
              </a:solidFill>
              <a:latin typeface="Segoe UI Semibold" panose="020B0702040204020203" pitchFamily="34" charset="0"/>
            </a:endParaRPr>
          </a:p>
          <a:p>
            <a:pPr marL="216000" indent="-216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2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Hellgelbe </a:t>
            </a: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Felder sind Eingabefelder. </a:t>
            </a:r>
          </a:p>
          <a:p>
            <a:pPr marL="216000" indent="-216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2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Löschen </a:t>
            </a:r>
            <a:r>
              <a:rPr lang="de-CH" altLang="de-DE" sz="1200" dirty="0">
                <a:solidFill>
                  <a:schemeClr val="bg1"/>
                </a:solidFill>
                <a:latin typeface="Segoe UI Semibold" panose="020B0702040204020203" pitchFamily="34" charset="0"/>
              </a:rPr>
              <a:t>Sie nicht mehr benötigte </a:t>
            </a:r>
            <a:r>
              <a:rPr lang="de-CH" altLang="de-DE" sz="12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Arbeitshinweise.</a:t>
            </a:r>
            <a:endParaRPr lang="de-CH" altLang="de-DE" sz="12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dirty="0" smtClean="0">
                <a:solidFill>
                  <a:srgbClr val="000099"/>
                </a:solidFill>
                <a:latin typeface="Segoe UI" panose="020B0502040204020203" pitchFamily="34" charset="0"/>
              </a:rPr>
              <a:t>1-Situationsanalyse / &lt;Datum&gt;</a:t>
            </a:r>
          </a:p>
        </p:txBody>
      </p:sp>
      <p:sp>
        <p:nvSpPr>
          <p:cNvPr id="8195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084CB2B-F4E8-4E0A-B666-5676176282B5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3</a:t>
            </a:fld>
            <a:endParaRPr lang="de-CH" altLang="de-DE" sz="1000" smtClean="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1 Situationsanalyse</a:t>
            </a:r>
            <a:endParaRPr lang="de-CH" dirty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0" y="931558"/>
            <a:ext cx="9144000" cy="4112573"/>
          </a:xfrm>
          <a:prstGeom prst="rect">
            <a:avLst/>
          </a:prstGeom>
          <a:solidFill>
            <a:srgbClr val="CAD9E8"/>
          </a:solidFill>
          <a:extLst/>
        </p:spPr>
        <p:txBody>
          <a:bodyPr lIns="360000" tIns="360000" rIns="0" bIns="360000" anchor="ctr" anchorCtr="0">
            <a:spAutoFit/>
          </a:bodyPr>
          <a:lstStyle/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 smtClean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1.1	Geschichte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 smtClean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1.2	Geschäftskonzept	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de-CH" altLang="de-DE" sz="1400" b="0" dirty="0" smtClean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1.2.1	Geschäftskonzept</a:t>
            </a:r>
          </a:p>
          <a:p>
            <a:pPr marL="0" lvl="1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400" b="0" dirty="0" smtClean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1.2.2</a:t>
            </a:r>
            <a:r>
              <a:rPr lang="de-CH" altLang="de-DE" sz="1400" b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Rolle im Geschäftsumfeld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1.3	Produkte/Märkte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1.4	Geschäftsentwicklung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1.5	Wettbewerbsstellung (pro Sortimentsbereich)</a:t>
            </a:r>
          </a:p>
          <a:p>
            <a:pPr marL="0" lvl="1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39750" algn="l"/>
                <a:tab pos="1079500" algn="l"/>
                <a:tab pos="3228975" algn="l"/>
              </a:tabLst>
            </a:pPr>
            <a:r>
              <a:rPr lang="de-CH" altLang="de-DE" sz="1400" b="0" dirty="0" smtClean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1.5.1 </a:t>
            </a:r>
            <a:r>
              <a:rPr lang="de-CH" altLang="de-DE" sz="1400" b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a) </a:t>
            </a:r>
            <a:r>
              <a:rPr lang="de-CH" altLang="de-DE" sz="1400" b="0" dirty="0" smtClean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Wettbewerbsstellung	b</a:t>
            </a:r>
            <a:r>
              <a:rPr lang="de-CH" altLang="de-DE" sz="1400" b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) Nutzenprofil relativ zum Wettbewerb</a:t>
            </a:r>
          </a:p>
          <a:p>
            <a:pPr marL="0" lvl="1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400" b="0" dirty="0" smtClean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1.5.2 </a:t>
            </a:r>
            <a:r>
              <a:rPr lang="de-CH" altLang="de-DE" sz="1400" b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...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1.6	Fähigkeiten/Ressourcen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1.7	Finanzen/Ergebnisse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1.8	Stärken/Schwächen</a:t>
            </a:r>
          </a:p>
          <a:p>
            <a:pPr marL="0" indent="-540000" eaLnBrk="1" hangingPunct="1">
              <a:lnSpc>
                <a:spcPct val="110000"/>
              </a:lnSpc>
              <a:spcBef>
                <a:spcPts val="0"/>
              </a:spcBef>
              <a:buNone/>
              <a:tabLst>
                <a:tab pos="540000" algn="l"/>
                <a:tab pos="1080000" algn="l"/>
              </a:tabLst>
            </a:pPr>
            <a:r>
              <a:rPr lang="de-CH" altLang="de-DE" sz="1600" b="0" dirty="0">
                <a:solidFill>
                  <a:srgbClr val="01396C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1.9	Strategische Schlüsselfragen</a:t>
            </a:r>
            <a:endParaRPr lang="de-CH" altLang="de-DE" sz="1600" b="0" noProof="1">
              <a:solidFill>
                <a:srgbClr val="01396C"/>
              </a:solidFill>
              <a:latin typeface="Segoe UI Semibold" panose="020B07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dirty="0" smtClean="0">
                <a:solidFill>
                  <a:srgbClr val="000099"/>
                </a:solidFill>
                <a:latin typeface="Segoe UI" panose="020B0502040204020203" pitchFamily="34" charset="0"/>
              </a:rPr>
              <a:t>1-Situationsanalyse / &lt;Datum&gt;</a:t>
            </a:r>
          </a:p>
        </p:txBody>
      </p:sp>
      <p:sp>
        <p:nvSpPr>
          <p:cNvPr id="9219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047FA18-E159-402A-B2EB-BB7F6380FA34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4</a:t>
            </a:fld>
            <a:endParaRPr lang="de-CH" altLang="de-DE" sz="1000" smtClean="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CH" altLang="de-DE" dirty="0"/>
              <a:t>1.1 Geschichte</a:t>
            </a:r>
            <a:endParaRPr lang="de-CH" altLang="de-DE" noProof="1"/>
          </a:p>
        </p:txBody>
      </p:sp>
      <p:graphicFrame>
        <p:nvGraphicFramePr>
          <p:cNvPr id="243781" name="Group 10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905937"/>
              </p:ext>
            </p:extLst>
          </p:nvPr>
        </p:nvGraphicFramePr>
        <p:xfrm>
          <a:off x="360000" y="936000"/>
          <a:ext cx="8640000" cy="4028759"/>
        </p:xfrm>
        <a:graphic>
          <a:graphicData uri="http://schemas.openxmlformats.org/drawingml/2006/table">
            <a:tbl>
              <a:tblPr/>
              <a:tblGrid>
                <a:gridCol w="640237"/>
                <a:gridCol w="7999763"/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Jahr</a:t>
                      </a: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de-CH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Ereignisse/Auswirkungen</a:t>
                      </a:r>
                      <a:endParaRPr kumimoji="0" lang="de-CH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569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B7"/>
                    </a:solidFill>
                  </a:tcPr>
                </a:tc>
              </a:tr>
            </a:tbl>
          </a:graphicData>
        </a:graphic>
      </p:graphicFrame>
      <p:sp>
        <p:nvSpPr>
          <p:cNvPr id="9267" name="AutoShape 223"/>
          <p:cNvSpPr>
            <a:spLocks/>
          </p:cNvSpPr>
          <p:nvPr/>
        </p:nvSpPr>
        <p:spPr bwMode="auto">
          <a:xfrm>
            <a:off x="6369050" y="928997"/>
            <a:ext cx="2771775" cy="534368"/>
          </a:xfrm>
          <a:prstGeom prst="borderCallout2">
            <a:avLst>
              <a:gd name="adj1" fmla="val 19833"/>
              <a:gd name="adj2" fmla="val -2750"/>
              <a:gd name="adj3" fmla="val 19833"/>
              <a:gd name="adj4" fmla="val -57847"/>
              <a:gd name="adj5" fmla="val 79065"/>
              <a:gd name="adj6" fmla="val -87171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Dies ist eine PowerPoint-Tabelle.</a:t>
            </a:r>
            <a:b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Zum Einfügen oder Löschen von Zeilen:</a:t>
            </a:r>
            <a:b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noProof="1" smtClean="0">
                <a:solidFill>
                  <a:schemeClr val="bg1"/>
                </a:solidFill>
                <a:latin typeface="Segoe UI Semibold" panose="020B0702040204020203" pitchFamily="34" charset="0"/>
              </a:rPr>
              <a:t>Layout &gt; Löschen &gt; Zeile bzw.  Einfügen.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9268" name="Rectangle 998"/>
          <p:cNvSpPr>
            <a:spLocks noChangeArrowheads="1"/>
          </p:cNvSpPr>
          <p:nvPr/>
        </p:nvSpPr>
        <p:spPr bwMode="auto">
          <a:xfrm>
            <a:off x="6367462" y="3650816"/>
            <a:ext cx="2770188" cy="996033"/>
          </a:xfrm>
          <a:prstGeom prst="rect">
            <a:avLst/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Sie können bei Bedarf die Folien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duplizieren:</a:t>
            </a:r>
            <a:b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Start &gt; Neue Folie &gt;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Folie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duplizieren.</a:t>
            </a:r>
            <a:endParaRPr lang="de-CH" altLang="de-DE" sz="1000" dirty="0">
              <a:solidFill>
                <a:schemeClr val="bg1"/>
              </a:solidFill>
              <a:latin typeface="Segoe UI Semibold" panose="020B0702040204020203" pitchFamily="34" charset="0"/>
            </a:endParaRPr>
          </a:p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Passen Sie den Titel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der Folien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an.</a:t>
            </a:r>
            <a:endParaRPr lang="de-CH" altLang="de-DE" sz="1000" dirty="0">
              <a:solidFill>
                <a:schemeClr val="bg1"/>
              </a:solidFill>
              <a:latin typeface="Segoe UI Semibold" panose="020B0702040204020203" pitchFamily="34" charset="0"/>
            </a:endParaRPr>
          </a:p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Löschen Sie evtl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.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das Feld "Schlagzeile"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in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der Originalfolie.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7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r>
              <a:rPr lang="de-DE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269" name="AutoShape 999"/>
          <p:cNvSpPr>
            <a:spLocks/>
          </p:cNvSpPr>
          <p:nvPr/>
        </p:nvSpPr>
        <p:spPr bwMode="auto">
          <a:xfrm>
            <a:off x="6369050" y="5219700"/>
            <a:ext cx="2771775" cy="369888"/>
          </a:xfrm>
          <a:prstGeom prst="borderCallout2">
            <a:avLst>
              <a:gd name="adj1" fmla="val 30903"/>
              <a:gd name="adj2" fmla="val -2750"/>
              <a:gd name="adj3" fmla="val 30903"/>
              <a:gd name="adj4" fmla="val -11912"/>
              <a:gd name="adj5" fmla="val 120602"/>
              <a:gd name="adj6" fmla="val -52579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Tragen Sie hier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eine Schlagzeile von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/>
            </a:r>
            <a:b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max. 3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Zeilen ein.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t>1-Situationsanalyse / &lt;Datum&gt;</a:t>
            </a:r>
          </a:p>
        </p:txBody>
      </p:sp>
      <p:sp>
        <p:nvSpPr>
          <p:cNvPr id="10243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E62D992-9A3E-407E-B336-73F5C0B8AFF5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5</a:t>
            </a:fld>
            <a:endParaRPr lang="de-CH" altLang="de-DE" sz="1000" smtClean="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 dirty="0"/>
              <a:t>1.2.1 Geschäftskonzept</a:t>
            </a:r>
            <a:endParaRPr lang="de-CH" dirty="0"/>
          </a:p>
        </p:txBody>
      </p:sp>
      <p:sp>
        <p:nvSpPr>
          <p:cNvPr id="10245" name="Rectangle 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60000" y="936625"/>
            <a:ext cx="8639175" cy="3600000"/>
          </a:xfrm>
          <a:prstGeom prst="rect">
            <a:avLst/>
          </a:prstGeom>
          <a:solidFill>
            <a:srgbClr val="FFFFB7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16000" indent="-216000" eaLnBrk="1" hangingPunct="1">
              <a:spcBef>
                <a:spcPts val="0"/>
              </a:spcBef>
              <a:tabLst>
                <a:tab pos="895350" algn="l"/>
              </a:tabLst>
            </a:pPr>
            <a:r>
              <a:rPr lang="de-CH" altLang="de-DE" sz="1200" b="0" smtClean="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sz="1200" b="0" noProof="1" smtClean="0">
              <a:solidFill>
                <a:schemeClr val="tx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dirty="0" smtClean="0">
                <a:solidFill>
                  <a:srgbClr val="000099"/>
                </a:solidFill>
                <a:latin typeface="Segoe UI" panose="020B0502040204020203" pitchFamily="34" charset="0"/>
              </a:rPr>
              <a:t>1-Situationsanalyse / &lt;Datum&gt;</a:t>
            </a:r>
          </a:p>
        </p:txBody>
      </p:sp>
      <p:sp>
        <p:nvSpPr>
          <p:cNvPr id="11267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44E132C-B277-4AA8-85E5-887CFDE6D61C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6</a:t>
            </a:fld>
            <a:endParaRPr lang="de-CH" altLang="de-DE" sz="1000" smtClean="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1.2.2 Rolle im Geschäftsumfeld</a:t>
            </a:r>
            <a:endParaRPr lang="de-CH" dirty="0"/>
          </a:p>
        </p:txBody>
      </p:sp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290253" y="765175"/>
            <a:ext cx="1404937" cy="46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de-CH" altLang="de-DE" sz="1200" dirty="0"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Rohstoff-</a:t>
            </a:r>
          </a:p>
          <a:p>
            <a:pPr algn="l" eaLnBrk="1" hangingPunct="1"/>
            <a:r>
              <a:rPr lang="de-CH" altLang="de-DE" sz="1200" dirty="0" err="1"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lieferanten</a:t>
            </a:r>
            <a:endParaRPr lang="de-CH" altLang="de-DE" sz="1200" dirty="0">
              <a:latin typeface="Segoe UI Semibold" panose="020B07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2088890" y="765175"/>
            <a:ext cx="769291" cy="46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de-CH" altLang="de-DE" sz="1200" dirty="0"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Zuliefer-</a:t>
            </a:r>
          </a:p>
          <a:p>
            <a:pPr algn="l" eaLnBrk="1" hangingPunct="1"/>
            <a:r>
              <a:rPr lang="de-CH" altLang="de-DE" sz="1200" dirty="0" err="1"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kanäle</a:t>
            </a:r>
            <a:endParaRPr lang="de-CH" altLang="de-DE" sz="1200" dirty="0">
              <a:latin typeface="Segoe UI Semibold" panose="020B07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271" name="Text Box 9"/>
          <p:cNvSpPr txBox="1">
            <a:spLocks noChangeArrowheads="1"/>
          </p:cNvSpPr>
          <p:nvPr/>
        </p:nvSpPr>
        <p:spPr bwMode="auto">
          <a:xfrm>
            <a:off x="4006590" y="765175"/>
            <a:ext cx="694719" cy="833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de-CH" altLang="de-DE" sz="1200" dirty="0"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Partner</a:t>
            </a:r>
          </a:p>
          <a:p>
            <a:pPr algn="l" eaLnBrk="1" hangingPunct="1"/>
            <a:r>
              <a:rPr lang="de-CH" altLang="de-DE" sz="1200" dirty="0">
                <a:latin typeface="Segoe UI Semibold" panose="020B0702040204020203" pitchFamily="34" charset="0"/>
              </a:rPr>
              <a:t>-</a:t>
            </a:r>
          </a:p>
          <a:p>
            <a:pPr algn="l" eaLnBrk="1" hangingPunct="1"/>
            <a:r>
              <a:rPr lang="de-CH" altLang="de-DE" sz="1200" dirty="0">
                <a:latin typeface="Segoe UI Semibold" panose="020B0702040204020203" pitchFamily="34" charset="0"/>
              </a:rPr>
              <a:t>-</a:t>
            </a:r>
          </a:p>
          <a:p>
            <a:pPr algn="l" eaLnBrk="1" hangingPunct="1"/>
            <a:r>
              <a:rPr lang="de-CH" altLang="de-DE" sz="1200" dirty="0">
                <a:latin typeface="Segoe UI Semibold" panose="020B0702040204020203" pitchFamily="34" charset="0"/>
              </a:rPr>
              <a:t>-</a:t>
            </a:r>
          </a:p>
        </p:txBody>
      </p:sp>
      <p:sp>
        <p:nvSpPr>
          <p:cNvPr id="11272" name="Text Box 10"/>
          <p:cNvSpPr txBox="1">
            <a:spLocks noChangeArrowheads="1"/>
          </p:cNvSpPr>
          <p:nvPr/>
        </p:nvSpPr>
        <p:spPr bwMode="auto">
          <a:xfrm>
            <a:off x="5833803" y="765175"/>
            <a:ext cx="872011" cy="46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de-CH" altLang="de-DE" sz="1200" dirty="0"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Vertriebs-</a:t>
            </a:r>
            <a:br>
              <a:rPr lang="de-CH" altLang="de-DE" sz="1200" dirty="0"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de-CH" altLang="de-DE" sz="1200" dirty="0" err="1"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kanäle</a:t>
            </a:r>
            <a:endParaRPr lang="de-CH" altLang="de-DE" sz="1200" dirty="0">
              <a:latin typeface="Segoe UI Semibold" panose="020B07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273" name="Text Box 11"/>
          <p:cNvSpPr txBox="1">
            <a:spLocks noChangeArrowheads="1"/>
          </p:cNvSpPr>
          <p:nvPr/>
        </p:nvSpPr>
        <p:spPr bwMode="auto">
          <a:xfrm>
            <a:off x="7635615" y="765175"/>
            <a:ext cx="968833" cy="279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de-CH" altLang="de-DE" sz="1200" dirty="0"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Endkunden</a:t>
            </a:r>
          </a:p>
        </p:txBody>
      </p:sp>
      <p:sp>
        <p:nvSpPr>
          <p:cNvPr id="11274" name="Text Box 12"/>
          <p:cNvSpPr txBox="1">
            <a:spLocks noChangeArrowheads="1"/>
          </p:cNvSpPr>
          <p:nvPr/>
        </p:nvSpPr>
        <p:spPr bwMode="auto">
          <a:xfrm>
            <a:off x="3851920" y="3891966"/>
            <a:ext cx="1183763" cy="833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de-CH" altLang="de-DE" sz="1200" dirty="0"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Wettbewerber</a:t>
            </a:r>
          </a:p>
          <a:p>
            <a:pPr algn="l" eaLnBrk="1" hangingPunct="1"/>
            <a:r>
              <a:rPr lang="de-CH" altLang="de-DE" sz="1200" dirty="0"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-</a:t>
            </a:r>
          </a:p>
          <a:p>
            <a:pPr algn="l" eaLnBrk="1" hangingPunct="1"/>
            <a:r>
              <a:rPr lang="de-CH" altLang="de-DE" sz="1200" dirty="0"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-</a:t>
            </a:r>
          </a:p>
          <a:p>
            <a:pPr algn="l" eaLnBrk="1" hangingPunct="1"/>
            <a:r>
              <a:rPr lang="de-CH" altLang="de-DE" sz="1200" dirty="0"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-</a:t>
            </a:r>
          </a:p>
        </p:txBody>
      </p:sp>
      <p:sp>
        <p:nvSpPr>
          <p:cNvPr id="11275" name="Oval 13"/>
          <p:cNvSpPr>
            <a:spLocks noChangeArrowheads="1"/>
          </p:cNvSpPr>
          <p:nvPr/>
        </p:nvSpPr>
        <p:spPr bwMode="auto">
          <a:xfrm>
            <a:off x="594692" y="1574566"/>
            <a:ext cx="397597" cy="39258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...</a:t>
            </a:r>
          </a:p>
        </p:txBody>
      </p:sp>
      <p:sp>
        <p:nvSpPr>
          <p:cNvPr id="11276" name="Oval 14"/>
          <p:cNvSpPr>
            <a:spLocks noChangeArrowheads="1"/>
          </p:cNvSpPr>
          <p:nvPr/>
        </p:nvSpPr>
        <p:spPr bwMode="auto">
          <a:xfrm>
            <a:off x="594692" y="4166954"/>
            <a:ext cx="397597" cy="39258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...</a:t>
            </a:r>
          </a:p>
        </p:txBody>
      </p:sp>
      <p:sp>
        <p:nvSpPr>
          <p:cNvPr id="11277" name="Oval 15"/>
          <p:cNvSpPr>
            <a:spLocks noChangeArrowheads="1"/>
          </p:cNvSpPr>
          <p:nvPr/>
        </p:nvSpPr>
        <p:spPr bwMode="auto">
          <a:xfrm>
            <a:off x="594692" y="2798529"/>
            <a:ext cx="397597" cy="39258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...</a:t>
            </a:r>
          </a:p>
        </p:txBody>
      </p:sp>
      <p:sp>
        <p:nvSpPr>
          <p:cNvPr id="11278" name="Oval 16"/>
          <p:cNvSpPr>
            <a:spLocks noChangeArrowheads="1"/>
          </p:cNvSpPr>
          <p:nvPr/>
        </p:nvSpPr>
        <p:spPr bwMode="auto">
          <a:xfrm>
            <a:off x="7956376" y="1574566"/>
            <a:ext cx="397597" cy="39258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...</a:t>
            </a:r>
          </a:p>
        </p:txBody>
      </p:sp>
      <p:sp>
        <p:nvSpPr>
          <p:cNvPr id="11279" name="Oval 17"/>
          <p:cNvSpPr>
            <a:spLocks noChangeArrowheads="1"/>
          </p:cNvSpPr>
          <p:nvPr/>
        </p:nvSpPr>
        <p:spPr bwMode="auto">
          <a:xfrm>
            <a:off x="7956376" y="4166954"/>
            <a:ext cx="397597" cy="39258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...</a:t>
            </a:r>
          </a:p>
        </p:txBody>
      </p:sp>
      <p:sp>
        <p:nvSpPr>
          <p:cNvPr id="11280" name="Oval 18"/>
          <p:cNvSpPr>
            <a:spLocks noChangeArrowheads="1"/>
          </p:cNvSpPr>
          <p:nvPr/>
        </p:nvSpPr>
        <p:spPr bwMode="auto">
          <a:xfrm>
            <a:off x="7956376" y="2798529"/>
            <a:ext cx="397597" cy="39258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...</a:t>
            </a:r>
          </a:p>
        </p:txBody>
      </p:sp>
      <p:sp>
        <p:nvSpPr>
          <p:cNvPr id="11281" name="Text Box 19"/>
          <p:cNvSpPr txBox="1">
            <a:spLocks noChangeArrowheads="1"/>
          </p:cNvSpPr>
          <p:nvPr/>
        </p:nvSpPr>
        <p:spPr bwMode="auto">
          <a:xfrm>
            <a:off x="3755529" y="2565400"/>
            <a:ext cx="1373424" cy="719138"/>
          </a:xfrm>
          <a:prstGeom prst="rect">
            <a:avLst/>
          </a:prstGeom>
          <a:solidFill>
            <a:srgbClr val="FFFFB7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200" b="1" dirty="0"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&lt;eigene Firma&gt;</a:t>
            </a:r>
          </a:p>
        </p:txBody>
      </p:sp>
      <p:sp>
        <p:nvSpPr>
          <p:cNvPr id="11283" name="AutoShape 160"/>
          <p:cNvSpPr>
            <a:spLocks/>
          </p:cNvSpPr>
          <p:nvPr/>
        </p:nvSpPr>
        <p:spPr bwMode="auto">
          <a:xfrm>
            <a:off x="3385878" y="1473810"/>
            <a:ext cx="4249737" cy="996033"/>
          </a:xfrm>
          <a:prstGeom prst="borderCallout2">
            <a:avLst>
              <a:gd name="adj1" fmla="val 31718"/>
              <a:gd name="adj2" fmla="val -2750"/>
              <a:gd name="adj3" fmla="val 31718"/>
              <a:gd name="adj4" fmla="val -20731"/>
              <a:gd name="adj5" fmla="val -40847"/>
              <a:gd name="adj6" fmla="val -42563"/>
            </a:avLst>
          </a:prstGeom>
          <a:solidFill>
            <a:srgbClr val="C00000"/>
          </a:solidFill>
          <a:ln w="25400" algn="ctr">
            <a:noFill/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noProof="1">
                <a:solidFill>
                  <a:schemeClr val="bg1"/>
                </a:solidFill>
                <a:latin typeface="Segoe UI Semibold" panose="020B0702040204020203" pitchFamily="34" charset="0"/>
              </a:rPr>
              <a:t>Z</a:t>
            </a:r>
            <a:r>
              <a:rPr lang="de-CH" altLang="de-DE" sz="1000" noProof="1" smtClean="0">
                <a:solidFill>
                  <a:schemeClr val="bg1"/>
                </a:solidFill>
                <a:latin typeface="Segoe UI Semibold" panose="020B0702040204020203" pitchFamily="34" charset="0"/>
              </a:rPr>
              <a:t>eigen </a:t>
            </a:r>
            <a:r>
              <a:rPr lang="de-CH" altLang="de-DE" sz="1000" noProof="1">
                <a:solidFill>
                  <a:schemeClr val="bg1"/>
                </a:solidFill>
                <a:latin typeface="Segoe UI Semibold" panose="020B0702040204020203" pitchFamily="34" charset="0"/>
              </a:rPr>
              <a:t>Sie in dieser Folie grafisch die wichtigsten Beziehungen mit anderen Akteuren in der Branche auf (Wertschöpfungsfluss</a:t>
            </a:r>
            <a:r>
              <a:rPr lang="de-CH" altLang="de-DE" sz="1000" noProof="1" smtClean="0">
                <a:solidFill>
                  <a:schemeClr val="bg1"/>
                </a:solidFill>
                <a:latin typeface="Segoe UI Semibold" panose="020B0702040204020203" pitchFamily="34" charset="0"/>
              </a:rPr>
              <a:t>).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noProof="1" smtClean="0">
                <a:solidFill>
                  <a:schemeClr val="bg1"/>
                </a:solidFill>
                <a:latin typeface="Segoe UI Semibold" panose="020B0702040204020203" pitchFamily="34" charset="0"/>
              </a:rPr>
              <a:t>Ändern oder löschen Sie die Titelbezeichnungen/Kategorien </a:t>
            </a:r>
            <a:r>
              <a:rPr lang="de-CH" altLang="de-DE" sz="1000" noProof="1">
                <a:solidFill>
                  <a:schemeClr val="bg1"/>
                </a:solidFill>
                <a:latin typeface="Segoe UI Semibold" panose="020B0702040204020203" pitchFamily="34" charset="0"/>
              </a:rPr>
              <a:t>je nach </a:t>
            </a:r>
            <a:r>
              <a:rPr lang="de-CH" altLang="de-DE" sz="1000" noProof="1" smtClean="0">
                <a:solidFill>
                  <a:schemeClr val="bg1"/>
                </a:solidFill>
                <a:latin typeface="Segoe UI Semibold" panose="020B0702040204020203" pitchFamily="34" charset="0"/>
              </a:rPr>
              <a:t>Fall.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noProof="1" smtClean="0">
                <a:solidFill>
                  <a:schemeClr val="bg1"/>
                </a:solidFill>
                <a:latin typeface="Segoe UI Semibold" panose="020B0702040204020203" pitchFamily="34" charset="0"/>
              </a:rPr>
              <a:t>Benutzen Sie unterschiedlich dicke Striche um die Wichtigkeit </a:t>
            </a:r>
            <a:r>
              <a:rPr lang="de-CH" altLang="de-DE" sz="1000" noProof="1">
                <a:solidFill>
                  <a:schemeClr val="bg1"/>
                </a:solidFill>
                <a:latin typeface="Segoe UI Semibold" panose="020B0702040204020203" pitchFamily="34" charset="0"/>
              </a:rPr>
              <a:t>der </a:t>
            </a:r>
            <a:r>
              <a:rPr lang="de-CH" altLang="de-DE" sz="1000" noProof="1" smtClean="0">
                <a:solidFill>
                  <a:schemeClr val="bg1"/>
                </a:solidFill>
                <a:latin typeface="Segoe UI Semibold" panose="020B0702040204020203" pitchFamily="34" charset="0"/>
              </a:rPr>
              <a:t>Beziehung darzustellen.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2976119"/>
              </p:ext>
            </p:extLst>
          </p:nvPr>
        </p:nvGraphicFramePr>
        <p:xfrm>
          <a:off x="360000" y="936000"/>
          <a:ext cx="8640000" cy="350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9" name="Arbeitsblatt" r:id="rId5" imgW="9248870" imgH="3752755" progId="Excel.Sheet.12">
                  <p:embed/>
                </p:oleObj>
              </mc:Choice>
              <mc:Fallback>
                <p:oleObj name="Arbeitsblatt" r:id="rId5" imgW="9248870" imgH="375275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0000" y="936000"/>
                        <a:ext cx="8640000" cy="350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dirty="0" smtClean="0">
                <a:solidFill>
                  <a:srgbClr val="000099"/>
                </a:solidFill>
                <a:latin typeface="Segoe UI" panose="020B0502040204020203" pitchFamily="34" charset="0"/>
              </a:rPr>
              <a:t>1-Situationsanalyse / &lt;Datum&gt;</a:t>
            </a:r>
          </a:p>
        </p:txBody>
      </p:sp>
      <p:sp>
        <p:nvSpPr>
          <p:cNvPr id="1028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10B04D1-08E5-4E52-87C6-182A64D4234C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7</a:t>
            </a:fld>
            <a:endParaRPr lang="de-CH" altLang="de-DE" sz="1000" smtClean="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 dirty="0"/>
              <a:t>1.3 Produkte/Märkte</a:t>
            </a:r>
            <a:endParaRPr lang="de-CH" dirty="0"/>
          </a:p>
        </p:txBody>
      </p:sp>
      <p:sp>
        <p:nvSpPr>
          <p:cNvPr id="1030" name="Line 4"/>
          <p:cNvSpPr>
            <a:spLocks noChangeShapeType="1"/>
          </p:cNvSpPr>
          <p:nvPr/>
        </p:nvSpPr>
        <p:spPr bwMode="auto">
          <a:xfrm>
            <a:off x="3652838" y="14874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CH"/>
          </a:p>
        </p:txBody>
      </p:sp>
      <p:sp>
        <p:nvSpPr>
          <p:cNvPr id="1031" name="AutoShape 160"/>
          <p:cNvSpPr>
            <a:spLocks/>
          </p:cNvSpPr>
          <p:nvPr/>
        </p:nvSpPr>
        <p:spPr bwMode="auto">
          <a:xfrm>
            <a:off x="6335713" y="466191"/>
            <a:ext cx="2771775" cy="380480"/>
          </a:xfrm>
          <a:prstGeom prst="borderCallout2">
            <a:avLst>
              <a:gd name="adj1" fmla="val 31718"/>
              <a:gd name="adj2" fmla="val -2750"/>
              <a:gd name="adj3" fmla="val 31718"/>
              <a:gd name="adj4" fmla="val -20731"/>
              <a:gd name="adj5" fmla="val 170926"/>
              <a:gd name="adj6" fmla="val -32130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Dies ist eine Excel-Tabelle:</a:t>
            </a:r>
            <a:b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zum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Bearbeiten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doppelklicken.</a:t>
            </a:r>
            <a:endParaRPr lang="de-CH" altLang="de-DE" sz="1000" noProof="1">
              <a:solidFill>
                <a:schemeClr val="bg1"/>
              </a:solidFill>
            </a:endParaRPr>
          </a:p>
        </p:txBody>
      </p:sp>
      <p:sp>
        <p:nvSpPr>
          <p:cNvPr id="1032" name="Text Box 180"/>
          <p:cNvSpPr txBox="1">
            <a:spLocks noChangeArrowheads="1"/>
          </p:cNvSpPr>
          <p:nvPr/>
        </p:nvSpPr>
        <p:spPr bwMode="auto">
          <a:xfrm>
            <a:off x="359999" y="4970925"/>
            <a:ext cx="8640000" cy="402291"/>
          </a:xfrm>
          <a:prstGeom prst="rect">
            <a:avLst/>
          </a:prstGeom>
          <a:solidFill>
            <a:srgbClr val="FFFFB7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de-CH" altLang="de-DE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Marktsegmente: ... </a:t>
            </a:r>
          </a:p>
          <a:p>
            <a:pPr algn="l" eaLnBrk="1" hangingPunct="1"/>
            <a:r>
              <a:rPr lang="de-CH" altLang="de-DE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Regionen: ...</a:t>
            </a:r>
          </a:p>
        </p:txBody>
      </p:sp>
      <p:sp>
        <p:nvSpPr>
          <p:cNvPr id="1034" name="Text Box 197"/>
          <p:cNvSpPr txBox="1">
            <a:spLocks noChangeArrowheads="1"/>
          </p:cNvSpPr>
          <p:nvPr/>
        </p:nvSpPr>
        <p:spPr bwMode="auto">
          <a:xfrm>
            <a:off x="359999" y="4695527"/>
            <a:ext cx="8640000" cy="226591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de-CH" altLang="de-DE" sz="1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XX</a:t>
            </a:r>
            <a:r>
              <a:rPr lang="de-CH" altLang="de-DE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wichtige </a:t>
            </a:r>
            <a:r>
              <a:rPr lang="de-CH" altLang="de-DE" sz="1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Geschäftsbereiche    </a:t>
            </a:r>
            <a:r>
              <a:rPr lang="de-CH" altLang="de-DE" sz="1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X</a:t>
            </a:r>
            <a:r>
              <a:rPr lang="de-CH" altLang="de-DE" sz="1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CH" altLang="de-DE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weniger wichtige </a:t>
            </a:r>
            <a:r>
              <a:rPr lang="de-CH" altLang="de-DE" sz="1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Geschäftsbereiche   </a:t>
            </a:r>
            <a:r>
              <a:rPr lang="de-CH" altLang="de-DE" sz="1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leer</a:t>
            </a:r>
            <a:r>
              <a:rPr lang="de-CH" altLang="de-DE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= keine nennenswerte Aktivität</a:t>
            </a:r>
          </a:p>
        </p:txBody>
      </p:sp>
      <p:sp>
        <p:nvSpPr>
          <p:cNvPr id="1035" name="Rectangle 18"/>
          <p:cNvSpPr>
            <a:spLocks noChangeArrowheads="1"/>
          </p:cNvSpPr>
          <p:nvPr/>
        </p:nvSpPr>
        <p:spPr bwMode="auto">
          <a:xfrm>
            <a:off x="2124074" y="2818221"/>
            <a:ext cx="4392141" cy="1149921"/>
          </a:xfrm>
          <a:prstGeom prst="rect">
            <a:avLst/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l" eaLnBrk="1" hangingPunct="1">
              <a:buClr>
                <a:schemeClr val="bg1"/>
              </a:buClr>
              <a:buSzPct val="150000"/>
            </a:pPr>
            <a:r>
              <a:rPr lang="de-CH" altLang="de-DE" sz="1000" b="1" dirty="0" smtClean="0">
                <a:solidFill>
                  <a:schemeClr val="bg1"/>
                </a:solidFill>
                <a:latin typeface="+mn-lt"/>
              </a:rPr>
              <a:t>Tipp</a:t>
            </a:r>
            <a:endParaRPr lang="de-CH" altLang="de-DE" sz="1000" b="1" dirty="0">
              <a:solidFill>
                <a:schemeClr val="bg1"/>
              </a:solidFill>
              <a:latin typeface="+mn-lt"/>
            </a:endParaRPr>
          </a:p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F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ür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die meisten Excel-Tabellen steht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in der Datei „KMU_STAR_Excel-Hilfsfolien.xlsx“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(abrufbar unter www.kmu-star.ch) das gleiche Formular wie hier zur Verfügung.</a:t>
            </a:r>
            <a:r>
              <a:rPr lang="de-CH" altLang="de-DE" sz="1000" noProof="1">
                <a:solidFill>
                  <a:schemeClr val="bg1"/>
                </a:solidFill>
                <a:latin typeface="Segoe UI Semibold" panose="020B0702040204020203" pitchFamily="34" charset="0"/>
              </a:rPr>
              <a:t> </a:t>
            </a:r>
            <a:r>
              <a:rPr lang="de-CH" altLang="de-DE" sz="1000" noProof="1" smtClean="0">
                <a:solidFill>
                  <a:schemeClr val="bg1"/>
                </a:solidFill>
                <a:latin typeface="Segoe UI Semibold" panose="020B0702040204020203" pitchFamily="34" charset="0"/>
              </a:rPr>
              <a:t>Die Eingabe </a:t>
            </a:r>
            <a:r>
              <a:rPr lang="de-CH" altLang="de-DE" sz="1000" noProof="1">
                <a:solidFill>
                  <a:schemeClr val="bg1"/>
                </a:solidFill>
                <a:latin typeface="Segoe UI Semibold" panose="020B0702040204020203" pitchFamily="34" charset="0"/>
              </a:rPr>
              <a:t>dort fällt Ihnen unter Umständen leichter als hier. </a:t>
            </a:r>
          </a:p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noProof="1">
                <a:solidFill>
                  <a:schemeClr val="bg1"/>
                </a:solidFill>
                <a:latin typeface="Segoe UI Semibold" panose="020B0702040204020203" pitchFamily="34" charset="0"/>
              </a:rPr>
              <a:t>Falls Sie die Eingabe dort vornehmen, kopieren sie den relevanten Teil des Excel-Blattes am Schluss hierher.</a:t>
            </a:r>
          </a:p>
        </p:txBody>
      </p:sp>
      <p:sp>
        <p:nvSpPr>
          <p:cNvPr id="14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SGE 1: &lt;Name&gt;, …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…</a:t>
            </a:r>
          </a:p>
        </p:txBody>
      </p:sp>
      <p:sp>
        <p:nvSpPr>
          <p:cNvPr id="12" name="AutoShape 160"/>
          <p:cNvSpPr>
            <a:spLocks/>
          </p:cNvSpPr>
          <p:nvPr/>
        </p:nvSpPr>
        <p:spPr bwMode="auto">
          <a:xfrm>
            <a:off x="6156176" y="1541798"/>
            <a:ext cx="2771775" cy="534368"/>
          </a:xfrm>
          <a:prstGeom prst="borderCallout2">
            <a:avLst>
              <a:gd name="adj1" fmla="val 31718"/>
              <a:gd name="adj2" fmla="val -2750"/>
              <a:gd name="adj3" fmla="val -18191"/>
              <a:gd name="adj4" fmla="val -14545"/>
              <a:gd name="adj5" fmla="val -19799"/>
              <a:gd name="adj6" fmla="val -113230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Verwenden Sie Abkürzungen  und  führen Sie unten dazu eine Legende für die Marktsegmente und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Regionen</a:t>
            </a:r>
            <a:r>
              <a:rPr lang="de-CH" altLang="de-DE" sz="1000" noProof="1">
                <a:solidFill>
                  <a:schemeClr val="bg1"/>
                </a:solidFill>
              </a:rPr>
              <a:t>.</a:t>
            </a:r>
            <a:endParaRPr lang="de-CH" altLang="de-DE" sz="1000" dirty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5042394"/>
              </p:ext>
            </p:extLst>
          </p:nvPr>
        </p:nvGraphicFramePr>
        <p:xfrm>
          <a:off x="360000" y="936000"/>
          <a:ext cx="8640000" cy="4183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9" name="Arbeitsblatt" r:id="rId5" imgW="9067705" imgH="4391120" progId="Excel.Sheet.12">
                  <p:embed/>
                </p:oleObj>
              </mc:Choice>
              <mc:Fallback>
                <p:oleObj name="Arbeitsblatt" r:id="rId5" imgW="9067705" imgH="439112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0000" y="936000"/>
                        <a:ext cx="8640000" cy="4183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dirty="0" smtClean="0">
                <a:solidFill>
                  <a:srgbClr val="000099"/>
                </a:solidFill>
                <a:latin typeface="Segoe UI" panose="020B0502040204020203" pitchFamily="34" charset="0"/>
              </a:rPr>
              <a:t>1-Situationsanalyse / &lt;Datum&gt;</a:t>
            </a:r>
          </a:p>
        </p:txBody>
      </p:sp>
      <p:sp>
        <p:nvSpPr>
          <p:cNvPr id="2052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87AC67E-1099-418B-8716-2FC4E9779AEA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8</a:t>
            </a:fld>
            <a:endParaRPr lang="de-CH" altLang="de-DE" sz="1000" smtClean="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 dirty="0"/>
              <a:t>1.4 Geschäftsentwicklung</a:t>
            </a:r>
            <a:endParaRPr lang="de-CH" dirty="0"/>
          </a:p>
        </p:txBody>
      </p:sp>
      <p:sp>
        <p:nvSpPr>
          <p:cNvPr id="2054" name="AutoShape 326"/>
          <p:cNvSpPr>
            <a:spLocks/>
          </p:cNvSpPr>
          <p:nvPr/>
        </p:nvSpPr>
        <p:spPr bwMode="auto">
          <a:xfrm>
            <a:off x="6377932" y="1643373"/>
            <a:ext cx="2771775" cy="534368"/>
          </a:xfrm>
          <a:prstGeom prst="borderCallout2">
            <a:avLst>
              <a:gd name="adj1" fmla="val 31718"/>
              <a:gd name="adj2" fmla="val -2750"/>
              <a:gd name="adj3" fmla="val 31718"/>
              <a:gd name="adj4" fmla="val -57616"/>
              <a:gd name="adj5" fmla="val 223204"/>
              <a:gd name="adj6" fmla="val -109278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Bilden Sie bei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Bedarf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Subtotale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pro SGE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und passen Sie die Formel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für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das Summentotal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unten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an.</a:t>
            </a:r>
            <a:endParaRPr lang="de-CH" altLang="de-DE" sz="1000" noProof="1">
              <a:solidFill>
                <a:schemeClr val="bg1"/>
              </a:solidFill>
            </a:endParaRPr>
          </a:p>
        </p:txBody>
      </p:sp>
      <p:sp>
        <p:nvSpPr>
          <p:cNvPr id="2055" name="AutoShape 330"/>
          <p:cNvSpPr>
            <a:spLocks/>
          </p:cNvSpPr>
          <p:nvPr/>
        </p:nvSpPr>
        <p:spPr bwMode="auto">
          <a:xfrm>
            <a:off x="6369050" y="466192"/>
            <a:ext cx="2771775" cy="380480"/>
          </a:xfrm>
          <a:prstGeom prst="borderCallout2">
            <a:avLst>
              <a:gd name="adj1" fmla="val 31718"/>
              <a:gd name="adj2" fmla="val -2750"/>
              <a:gd name="adj3" fmla="val 31718"/>
              <a:gd name="adj4" fmla="val -54981"/>
              <a:gd name="adj5" fmla="val 140088"/>
              <a:gd name="adj6" fmla="val -88088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Tragen Sie hier die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Entwicklung der letzten drei Geschäftsjahre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ein.</a:t>
            </a:r>
            <a:endParaRPr lang="de-CH" altLang="de-DE" sz="1000" noProof="1">
              <a:solidFill>
                <a:schemeClr val="bg1"/>
              </a:solidFill>
            </a:endParaRPr>
          </a:p>
        </p:txBody>
      </p:sp>
      <p:sp>
        <p:nvSpPr>
          <p:cNvPr id="12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3295071"/>
              </p:ext>
            </p:extLst>
          </p:nvPr>
        </p:nvGraphicFramePr>
        <p:xfrm>
          <a:off x="360000" y="936000"/>
          <a:ext cx="8640000" cy="2868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" name="Arbeitsblatt" r:id="rId5" imgW="9153430" imgH="3038380" progId="Excel.Sheet.12">
                  <p:embed/>
                </p:oleObj>
              </mc:Choice>
              <mc:Fallback>
                <p:oleObj name="Arbeitsblatt" r:id="rId5" imgW="9153430" imgH="30383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0000" y="936000"/>
                        <a:ext cx="8640000" cy="28687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Fußzeilenplatzhalter 1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CH" altLang="de-DE" sz="1000" dirty="0" smtClean="0">
                <a:solidFill>
                  <a:srgbClr val="000099"/>
                </a:solidFill>
                <a:latin typeface="Segoe UI" panose="020B0502040204020203" pitchFamily="34" charset="0"/>
              </a:rPr>
              <a:t>1-Situationsanalyse / &lt;Datum&gt;</a:t>
            </a:r>
          </a:p>
        </p:txBody>
      </p:sp>
      <p:sp>
        <p:nvSpPr>
          <p:cNvPr id="3076" name="Foliennummernplatzhalter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4E0BFA3-B994-43D5-9D58-3D214FB06C19}" type="slidenum">
              <a:rPr lang="de-CH" altLang="de-DE" sz="1000" smtClean="0">
                <a:solidFill>
                  <a:srgbClr val="000099"/>
                </a:solidFill>
                <a:latin typeface="Segoe UI" panose="020B0502040204020203" pitchFamily="34" charset="0"/>
              </a:rPr>
              <a:pPr eaLnBrk="1" hangingPunct="1"/>
              <a:t>9</a:t>
            </a:fld>
            <a:endParaRPr lang="de-CH" altLang="de-DE" sz="1000" smtClean="0">
              <a:solidFill>
                <a:srgbClr val="000099"/>
              </a:solidFill>
              <a:latin typeface="Segoe UI" panose="020B0502040204020203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altLang="de-DE" dirty="0"/>
              <a:t>1.5.1 a) Wettbewerbsstellung</a:t>
            </a:r>
            <a:endParaRPr lang="de-CH" dirty="0"/>
          </a:p>
        </p:txBody>
      </p:sp>
      <p:sp>
        <p:nvSpPr>
          <p:cNvPr id="3078" name="AutoShape 4"/>
          <p:cNvSpPr>
            <a:spLocks/>
          </p:cNvSpPr>
          <p:nvPr/>
        </p:nvSpPr>
        <p:spPr bwMode="auto">
          <a:xfrm>
            <a:off x="5937250" y="98425"/>
            <a:ext cx="3203575" cy="738287"/>
          </a:xfrm>
          <a:prstGeom prst="borderCallout2">
            <a:avLst>
              <a:gd name="adj1" fmla="val 13954"/>
              <a:gd name="adj2" fmla="val -2380"/>
              <a:gd name="adj3" fmla="val 15244"/>
              <a:gd name="adj4" fmla="val -50597"/>
              <a:gd name="adj5" fmla="val 67506"/>
              <a:gd name="adj6" fmla="val -152916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Füllen Sie für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jeden strategisch wichtigen Sortimentsbereich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eine Folie aus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und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nummerieren Sie diese fortlaufend (1.5.1 a), 1.5.2 a) </a:t>
            </a:r>
            <a:r>
              <a:rPr lang="de-CH" altLang="de-DE" sz="1000" smtClean="0">
                <a:solidFill>
                  <a:schemeClr val="bg1"/>
                </a:solidFill>
                <a:latin typeface="Segoe UI Semibold" panose="020B0702040204020203" pitchFamily="34" charset="0"/>
              </a:rPr>
              <a:t>etc.).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Dazu können Sie die 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Folie </a:t>
            </a:r>
            <a:r>
              <a:rPr lang="de-CH" altLang="de-DE" sz="1000" dirty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duplizieren.</a:t>
            </a:r>
            <a:endParaRPr lang="de-CH" altLang="de-DE" sz="1000" noProof="1">
              <a:solidFill>
                <a:schemeClr val="bg1"/>
              </a:solidFill>
            </a:endParaRPr>
          </a:p>
        </p:txBody>
      </p:sp>
      <p:sp>
        <p:nvSpPr>
          <p:cNvPr id="3079" name="Text Box 5"/>
          <p:cNvSpPr txBox="1">
            <a:spLocks noChangeArrowheads="1"/>
          </p:cNvSpPr>
          <p:nvPr/>
        </p:nvSpPr>
        <p:spPr bwMode="auto">
          <a:xfrm>
            <a:off x="360000" y="4992736"/>
            <a:ext cx="8640763" cy="380480"/>
          </a:xfrm>
          <a:prstGeom prst="rect">
            <a:avLst/>
          </a:prstGeom>
          <a:solidFill>
            <a:srgbClr val="FFFFB7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de-CH" altLang="de-DE" sz="1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Marktsegmente</a:t>
            </a:r>
            <a:r>
              <a:rPr lang="de-CH" altLang="de-DE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...</a:t>
            </a:r>
          </a:p>
          <a:p>
            <a:pPr algn="l" eaLnBrk="1" hangingPunct="1"/>
            <a:r>
              <a:rPr lang="de-CH" altLang="de-DE" sz="1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Regionen </a:t>
            </a:r>
            <a:r>
              <a:rPr lang="de-CH" altLang="de-DE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...</a:t>
            </a:r>
          </a:p>
        </p:txBody>
      </p:sp>
      <p:sp>
        <p:nvSpPr>
          <p:cNvPr id="3081" name="AutoShape 14"/>
          <p:cNvSpPr>
            <a:spLocks/>
          </p:cNvSpPr>
          <p:nvPr/>
        </p:nvSpPr>
        <p:spPr bwMode="auto">
          <a:xfrm>
            <a:off x="5937250" y="3500438"/>
            <a:ext cx="3203575" cy="720725"/>
          </a:xfrm>
          <a:prstGeom prst="borderCallout2">
            <a:avLst>
              <a:gd name="adj1" fmla="val 15861"/>
              <a:gd name="adj2" fmla="val -2380"/>
              <a:gd name="adj3" fmla="val 15861"/>
              <a:gd name="adj4" fmla="val -7681"/>
              <a:gd name="adj5" fmla="val -110792"/>
              <a:gd name="adj6" fmla="val -11148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Schliessen Sie die Eingabe der Bewertung in Excel mit der Taste [</a:t>
            </a:r>
            <a:r>
              <a:rPr lang="de-CH" altLang="de-DE" sz="1000" dirty="0" err="1">
                <a:solidFill>
                  <a:schemeClr val="bg1"/>
                </a:solidFill>
                <a:latin typeface="Segoe UI Semibold" panose="020B0702040204020203" pitchFamily="34" charset="0"/>
              </a:rPr>
              <a:t>enter</a:t>
            </a: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] ab. </a:t>
            </a:r>
            <a:b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</a:br>
            <a:r>
              <a:rPr lang="de-CH" altLang="de-DE" sz="1000" dirty="0">
                <a:solidFill>
                  <a:schemeClr val="bg1"/>
                </a:solidFill>
                <a:latin typeface="Segoe UI Semibold" panose="020B0702040204020203" pitchFamily="34" charset="0"/>
              </a:rPr>
              <a:t>(Bei Verwendung der Pfeiltasten erwartet Excel die Eingabe einer Formel.)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3082" name="Text Box 28"/>
          <p:cNvSpPr txBox="1">
            <a:spLocks noChangeArrowheads="1"/>
          </p:cNvSpPr>
          <p:nvPr/>
        </p:nvSpPr>
        <p:spPr bwMode="auto">
          <a:xfrm>
            <a:off x="360000" y="4529911"/>
            <a:ext cx="8640763" cy="411257"/>
          </a:xfrm>
          <a:prstGeom prst="rect">
            <a:avLst/>
          </a:prstGeom>
          <a:solidFill>
            <a:srgbClr val="CAD9E8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000" tIns="36000" rIns="90000" bIns="36000" anchor="ctr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ts val="0"/>
              </a:spcBef>
              <a:buSzPct val="110000"/>
              <a:buFont typeface="Wingdings" pitchFamily="2" charset="2"/>
              <a:buNone/>
            </a:pPr>
            <a:r>
              <a:rPr lang="de-CH" altLang="de-DE" sz="1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</a:t>
            </a:r>
            <a:r>
              <a:rPr lang="de-CH" altLang="de-DE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CH" altLang="de-DE" sz="1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Marktanteil  </a:t>
            </a:r>
            <a:r>
              <a:rPr lang="de-CH" altLang="de-DE" sz="10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L/P</a:t>
            </a:r>
            <a:r>
              <a:rPr lang="de-CH" altLang="de-DE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Leistung/Preis</a:t>
            </a:r>
            <a:r>
              <a:rPr lang="de-CH" altLang="de-DE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l" eaLnBrk="1" hangingPunct="1">
              <a:spcBef>
                <a:spcPts val="0"/>
              </a:spcBef>
              <a:buSzPct val="110000"/>
              <a:buFont typeface="Wingdings" pitchFamily="2" charset="2"/>
              <a:buNone/>
            </a:pPr>
            <a:r>
              <a:rPr lang="de-CH" altLang="de-DE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Bewertung für Service &amp; Image: </a:t>
            </a:r>
            <a:r>
              <a:rPr lang="de-CH" altLang="de-DE" sz="1000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 </a:t>
            </a:r>
            <a:r>
              <a:rPr lang="de-CH" altLang="de-DE" sz="1200" b="1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++</a:t>
            </a:r>
            <a:r>
              <a:rPr lang="de-CH" altLang="de-DE" sz="1000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CH" altLang="de-DE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sehr gut    </a:t>
            </a:r>
            <a:r>
              <a:rPr lang="de-CH" altLang="de-DE" sz="12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+</a:t>
            </a:r>
            <a:r>
              <a:rPr lang="de-CH" altLang="de-DE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gut     </a:t>
            </a:r>
            <a:r>
              <a:rPr lang="de-CH" altLang="de-DE" sz="10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0</a:t>
            </a:r>
            <a:r>
              <a:rPr lang="de-CH" altLang="de-DE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durchschnittlich      </a:t>
            </a:r>
            <a:r>
              <a:rPr lang="de-CH" altLang="de-DE" sz="12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-</a:t>
            </a:r>
            <a:r>
              <a:rPr lang="de-CH" altLang="de-DE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schlecht     </a:t>
            </a:r>
            <a:r>
              <a:rPr lang="de-CH" altLang="de-DE" sz="12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-</a:t>
            </a:r>
            <a:r>
              <a:rPr lang="de-CH" altLang="de-DE" sz="10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CH" altLang="de-DE" sz="12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-</a:t>
            </a:r>
            <a:r>
              <a:rPr lang="de-CH" altLang="de-DE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sehr schlecht      </a:t>
            </a:r>
            <a:r>
              <a:rPr lang="de-CH" altLang="de-DE" sz="1000" b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r>
              <a:rPr lang="de-CH" altLang="de-DE" sz="10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unbekannt</a:t>
            </a:r>
            <a:r>
              <a:rPr lang="de-CH" altLang="de-DE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     </a:t>
            </a:r>
          </a:p>
        </p:txBody>
      </p:sp>
      <p:sp>
        <p:nvSpPr>
          <p:cNvPr id="16" name="Rectangle 27"/>
          <p:cNvSpPr>
            <a:spLocks noChangeArrowheads="1"/>
          </p:cNvSpPr>
          <p:nvPr/>
        </p:nvSpPr>
        <p:spPr bwMode="auto">
          <a:xfrm>
            <a:off x="0" y="5410800"/>
            <a:ext cx="9144000" cy="1079500"/>
          </a:xfrm>
          <a:prstGeom prst="rect">
            <a:avLst/>
          </a:prstGeom>
          <a:solidFill>
            <a:srgbClr val="FFFFB7"/>
          </a:solidFill>
          <a:ln w="9525" algn="ctr">
            <a:solidFill>
              <a:srgbClr val="000080"/>
            </a:solidFill>
            <a:miter lim="800000"/>
            <a:headEnd/>
            <a:tailEnd/>
          </a:ln>
        </p:spPr>
        <p:txBody>
          <a:bodyPr lIns="360000" tIns="72000" rIns="180000" bIns="72000"/>
          <a:lstStyle>
            <a:lvl1pPr marL="584200" indent="-2540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-2160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None/>
            </a:pPr>
            <a:r>
              <a:rPr lang="de-CH" altLang="de-DE" b="1" dirty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Schlagzeile</a:t>
            </a:r>
          </a:p>
          <a:p>
            <a:pPr marL="215900" indent="-215900" algn="l" eaLnBrk="1" hangingPunct="1">
              <a:spcBef>
                <a:spcPts val="0"/>
              </a:spcBef>
              <a:spcAft>
                <a:spcPts val="0"/>
              </a:spcAft>
              <a:buSzPct val="110000"/>
              <a:buFont typeface="Wingdings" pitchFamily="2" charset="2"/>
              <a:buChar char="w"/>
            </a:pPr>
            <a:r>
              <a:rPr lang="de-CH" altLang="de-DE" dirty="0" smtClean="0">
                <a:solidFill>
                  <a:srgbClr val="01396C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  <a:endParaRPr lang="de-CH" altLang="de-DE" dirty="0">
              <a:solidFill>
                <a:srgbClr val="01396C"/>
              </a:solidFill>
              <a:latin typeface="+mn-lt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AutoShape 14"/>
          <p:cNvSpPr>
            <a:spLocks/>
          </p:cNvSpPr>
          <p:nvPr/>
        </p:nvSpPr>
        <p:spPr bwMode="auto">
          <a:xfrm>
            <a:off x="4139952" y="5021125"/>
            <a:ext cx="4681538" cy="287338"/>
          </a:xfrm>
          <a:prstGeom prst="borderCallout2">
            <a:avLst>
              <a:gd name="adj1" fmla="val 15861"/>
              <a:gd name="adj2" fmla="val -2380"/>
              <a:gd name="adj3" fmla="val 51074"/>
              <a:gd name="adj4" fmla="val -12949"/>
              <a:gd name="adj5" fmla="val 43481"/>
              <a:gd name="adj6" fmla="val -31787"/>
            </a:avLst>
          </a:prstGeom>
          <a:solidFill>
            <a:srgbClr val="C00000"/>
          </a:solidFill>
          <a:ln w="25400" algn="ctr">
            <a:solidFill>
              <a:srgbClr val="C00000"/>
            </a:solidFill>
            <a:miter lim="800000"/>
            <a:headEnd/>
            <a:tailEnd/>
          </a:ln>
        </p:spPr>
        <p:txBody>
          <a:bodyPr tIns="36000" bIns="36000" anchor="ctr" anchorCtr="0"/>
          <a:lstStyle>
            <a:lvl1pPr marL="266700" indent="-266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80000" indent="-180000" algn="l" eaLnBrk="1" hangingPunct="1">
              <a:buClr>
                <a:schemeClr val="bg1"/>
              </a:buClr>
              <a:buSzPct val="150000"/>
              <a:buFont typeface="Webdings" panose="05030102010509060703" pitchFamily="18" charset="2"/>
              <a:buChar char="4"/>
            </a:pPr>
            <a:r>
              <a:rPr lang="de-CH" altLang="de-DE" sz="1000" noProof="1" smtClean="0">
                <a:solidFill>
                  <a:schemeClr val="bg1"/>
                </a:solidFill>
                <a:latin typeface="Segoe UI Semibold" panose="020B0702040204020203" pitchFamily="34" charset="0"/>
              </a:rPr>
              <a:t>Falls </a:t>
            </a:r>
            <a:r>
              <a:rPr lang="de-CH" altLang="de-DE" sz="1000" noProof="1">
                <a:solidFill>
                  <a:schemeClr val="bg1"/>
                </a:solidFill>
                <a:latin typeface="Segoe UI Semibold" panose="020B0702040204020203" pitchFamily="34" charset="0"/>
              </a:rPr>
              <a:t>oben nur Abkürzungen verwendet werden (sonst löschen</a:t>
            </a:r>
            <a:r>
              <a:rPr lang="de-CH" altLang="de-DE" sz="1000" noProof="1" smtClean="0">
                <a:solidFill>
                  <a:schemeClr val="bg1"/>
                </a:solidFill>
                <a:latin typeface="Segoe UI Semibold" panose="020B0702040204020203" pitchFamily="34" charset="0"/>
              </a:rPr>
              <a:t>).</a:t>
            </a:r>
            <a:endParaRPr lang="de-CH" altLang="de-DE" sz="1000" noProof="1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LP Design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rgbClr val="66FF3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rgbClr val="66FF3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1200" dirty="0">
            <a:latin typeface="+mn-lt"/>
          </a:defRPr>
        </a:defPPr>
      </a:lstStyle>
    </a:tx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708</Words>
  <Application>Microsoft Office PowerPoint</Application>
  <PresentationFormat>Bildschirmpräsentation (4:3)</PresentationFormat>
  <Paragraphs>210</Paragraphs>
  <Slides>15</Slides>
  <Notes>13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7" baseType="lpstr">
      <vt:lpstr>Standarddesign</vt:lpstr>
      <vt:lpstr>Arbeitsblatt</vt:lpstr>
      <vt:lpstr>PowerPoint-Präsentation</vt:lpstr>
      <vt:lpstr>Strategie &lt;Firmenname&gt;  Schritt 1: Situationsanalyse</vt:lpstr>
      <vt:lpstr>1 Situationsanalyse</vt:lpstr>
      <vt:lpstr>1.1 Geschichte</vt:lpstr>
      <vt:lpstr>1.2.1 Geschäftskonzept</vt:lpstr>
      <vt:lpstr>1.2.2 Rolle im Geschäftsumfeld</vt:lpstr>
      <vt:lpstr>1.3 Produkte/Märkte</vt:lpstr>
      <vt:lpstr>1.4 Geschäftsentwicklung</vt:lpstr>
      <vt:lpstr>1.5.1 a) Wettbewerbsstellung</vt:lpstr>
      <vt:lpstr>1.5.1 b) Nutzenprofil relativ zum Wettbewerb</vt:lpstr>
      <vt:lpstr>1.5.1 b) Nutzenprofil relativ zum Wettbewerb</vt:lpstr>
      <vt:lpstr>1.6 Fähigkeiten/Ressourcen</vt:lpstr>
      <vt:lpstr>1.7 Finanzen/Ergebnisse</vt:lpstr>
      <vt:lpstr>1.8 Stärken/Schwächen</vt:lpstr>
      <vt:lpstr>1.9 Strategische Schlüsselfragen</vt:lpstr>
    </vt:vector>
  </TitlesOfParts>
  <Company>fhs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1-Situationsanlyse</dc:title>
  <dc:creator>euk</dc:creator>
  <cp:lastModifiedBy>Susy Rüegg</cp:lastModifiedBy>
  <cp:revision>522</cp:revision>
  <cp:lastPrinted>2014-12-17T10:09:54Z</cp:lastPrinted>
  <dcterms:created xsi:type="dcterms:W3CDTF">2004-09-27T07:18:08Z</dcterms:created>
  <dcterms:modified xsi:type="dcterms:W3CDTF">2015-12-16T10:43:25Z</dcterms:modified>
</cp:coreProperties>
</file>