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308" r:id="rId2"/>
    <p:sldId id="275" r:id="rId3"/>
    <p:sldId id="295" r:id="rId4"/>
    <p:sldId id="309" r:id="rId5"/>
    <p:sldId id="299" r:id="rId6"/>
    <p:sldId id="310" r:id="rId7"/>
    <p:sldId id="302" r:id="rId8"/>
    <p:sldId id="312" r:id="rId9"/>
    <p:sldId id="303" r:id="rId10"/>
    <p:sldId id="313" r:id="rId11"/>
  </p:sldIdLst>
  <p:sldSz cx="9144000" cy="6858000" type="screen4x3"/>
  <p:notesSz cx="6789738" cy="9929813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9E8"/>
    <a:srgbClr val="FFFFB7"/>
    <a:srgbClr val="008000"/>
    <a:srgbClr val="FFFF00"/>
    <a:srgbClr val="DFE8F1"/>
    <a:srgbClr val="FF0000"/>
    <a:srgbClr val="FFCC00"/>
    <a:srgbClr val="CCFFFF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28" autoAdjust="0"/>
    <p:restoredTop sz="99642" autoAdjust="0"/>
  </p:normalViewPr>
  <p:slideViewPr>
    <p:cSldViewPr snapToGrid="0">
      <p:cViewPr>
        <p:scale>
          <a:sx n="100" d="100"/>
          <a:sy n="100" d="100"/>
        </p:scale>
        <p:origin x="-1608" y="-282"/>
      </p:cViewPr>
      <p:guideLst>
        <p:guide orient="horz" pos="3702"/>
        <p:guide pos="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2705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5416" y="0"/>
            <a:ext cx="2942704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9" y="4716661"/>
            <a:ext cx="5430820" cy="446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Textmasterformate durch Klicken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731"/>
            <a:ext cx="2942705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5416" y="9431731"/>
            <a:ext cx="2942704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C8F76D-5F54-441C-B47D-4857261205B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75604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9711" indent="-2883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53401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1476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7612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3748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9884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6020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2156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0DA865D-AAA8-416F-97CE-63556BE54113}" type="slidenum">
              <a:rPr lang="de-CH" altLang="de-DE" sz="1200"/>
              <a:pPr eaLnBrk="1" hangingPunct="1"/>
              <a:t>1</a:t>
            </a:fld>
            <a:endParaRPr lang="de-CH" altLang="de-DE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9711" indent="-2883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53401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1476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7612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3748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9884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6020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2156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0C5B7AA-2F2C-4A7C-9105-E19A69AA36AD}" type="slidenum">
              <a:rPr lang="de-CH" altLang="de-DE" sz="1200"/>
              <a:pPr eaLnBrk="1" hangingPunct="1"/>
              <a:t>10</a:t>
            </a:fld>
            <a:endParaRPr lang="de-CH" altLang="de-DE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9711" indent="-2883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53401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1476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7612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3748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9884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6020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2156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6E6975-CB60-4C99-A059-F1B7655E267E}" type="slidenum">
              <a:rPr lang="de-CH" altLang="de-DE" sz="1200"/>
              <a:pPr eaLnBrk="1" hangingPunct="1"/>
              <a:t>2</a:t>
            </a:fld>
            <a:endParaRPr lang="de-CH" altLang="de-DE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9711" indent="-2883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53401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1476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7612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3748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9884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6020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2156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6457D20-9CBA-410D-A2BB-EDFD00090BFF}" type="slidenum">
              <a:rPr lang="de-CH" altLang="de-DE" sz="1200"/>
              <a:pPr eaLnBrk="1" hangingPunct="1"/>
              <a:t>3</a:t>
            </a:fld>
            <a:endParaRPr lang="de-CH" altLang="de-DE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9711" indent="-2883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53401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1476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7612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3748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9884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6020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2156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F175A5-70F9-491B-AD82-B7755E10674D}" type="slidenum">
              <a:rPr lang="de-CH" altLang="de-DE" sz="1200"/>
              <a:pPr eaLnBrk="1" hangingPunct="1"/>
              <a:t>4</a:t>
            </a:fld>
            <a:endParaRPr lang="de-CH" altLang="de-DE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9711" indent="-2883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53401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1476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7612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3748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9884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6020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2156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ADB0CC-0C2A-4AD3-8EB0-6547496314C6}" type="slidenum">
              <a:rPr lang="de-CH" altLang="de-DE" sz="1200"/>
              <a:pPr eaLnBrk="1" hangingPunct="1"/>
              <a:t>5</a:t>
            </a:fld>
            <a:endParaRPr lang="de-CH" altLang="de-DE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9711" indent="-2883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53401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1476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7612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3748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9884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6020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2156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412427-1A3F-452D-810D-11D82B30F9B9}" type="slidenum">
              <a:rPr lang="de-CH" altLang="de-DE" sz="1200"/>
              <a:pPr eaLnBrk="1" hangingPunct="1"/>
              <a:t>6</a:t>
            </a:fld>
            <a:endParaRPr lang="de-CH" altLang="de-DE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9711" indent="-2883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53401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1476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7612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3748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9884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6020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2156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ECAB96-3D58-4CE1-AAE9-BC142D48402F}" type="slidenum">
              <a:rPr lang="de-CH" altLang="de-DE" sz="1200"/>
              <a:pPr eaLnBrk="1" hangingPunct="1"/>
              <a:t>7</a:t>
            </a:fld>
            <a:endParaRPr lang="de-CH" altLang="de-DE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9711" indent="-2883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53401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1476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7612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3748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9884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6020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2156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ECAB96-3D58-4CE1-AAE9-BC142D48402F}" type="slidenum">
              <a:rPr lang="de-CH" altLang="de-DE" sz="1200"/>
              <a:pPr eaLnBrk="1" hangingPunct="1"/>
              <a:t>8</a:t>
            </a:fld>
            <a:endParaRPr lang="de-CH" altLang="de-DE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9711" indent="-2883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53401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1476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76122" indent="-23068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3748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98843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6020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21564" indent="-23068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0C5B7AA-2F2C-4A7C-9105-E19A69AA36AD}" type="slidenum">
              <a:rPr lang="de-CH" altLang="de-DE" sz="1200"/>
              <a:pPr eaLnBrk="1" hangingPunct="1"/>
              <a:t>9</a:t>
            </a:fld>
            <a:endParaRPr lang="de-CH" altLang="de-DE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5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EDCEA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+mn-lt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+mn-lt"/>
              </a:rPr>
              <a:t>STAR-Navigator</a:t>
            </a:r>
          </a:p>
        </p:txBody>
      </p:sp>
      <p:sp>
        <p:nvSpPr>
          <p:cNvPr id="4" name="Rectangle 4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de-CH" sz="1000" b="1" i="1" dirty="0">
              <a:solidFill>
                <a:srgbClr val="01396C"/>
              </a:solidFill>
              <a:latin typeface="+mn-lt"/>
            </a:endParaRPr>
          </a:p>
        </p:txBody>
      </p:sp>
      <p:sp>
        <p:nvSpPr>
          <p:cNvPr id="5" name="Rectangle 48"/>
          <p:cNvSpPr>
            <a:spLocks noChangeArrowheads="1"/>
          </p:cNvSpPr>
          <p:nvPr userDrawn="1"/>
        </p:nvSpPr>
        <p:spPr bwMode="auto">
          <a:xfrm>
            <a:off x="0" y="6490799"/>
            <a:ext cx="9140825" cy="360000"/>
          </a:xfrm>
          <a:prstGeom prst="rect">
            <a:avLst/>
          </a:prstGeom>
          <a:gradFill>
            <a:gsLst>
              <a:gs pos="0">
                <a:srgbClr val="CEDCEA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+mn-lt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+mn-lt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+mn-lt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+mn-lt"/>
              </a:rPr>
              <a:t>Wernigk</a:t>
            </a:r>
            <a:endParaRPr lang="de-CH" sz="1000" noProof="1">
              <a:solidFill>
                <a:srgbClr val="01396C"/>
              </a:solidFill>
              <a:latin typeface="+mn-lt"/>
            </a:endParaRPr>
          </a:p>
        </p:txBody>
      </p:sp>
      <p:pic>
        <p:nvPicPr>
          <p:cNvPr id="6" name="Picture 5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26" name="Rectangle 46"/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1470025"/>
          </a:xfrm>
          <a:solidFill>
            <a:srgbClr val="CAD9E8"/>
          </a:solidFill>
        </p:spPr>
        <p:txBody>
          <a:bodyPr/>
          <a:lstStyle>
            <a:lvl1pPr marL="361950" indent="0" algn="l" rtl="0" eaLnBrk="1" fontAlgn="base" hangingPunct="1">
              <a:spcBef>
                <a:spcPct val="0"/>
              </a:spcBef>
              <a:spcAft>
                <a:spcPct val="0"/>
              </a:spcAft>
              <a:defRPr lang="de-CH" sz="1800" b="0" i="1" baseline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6490799"/>
            <a:ext cx="2895600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de-CH" dirty="0" smtClean="0"/>
              <a:t>1-Situationsanalyse / &lt;Datum&gt;</a:t>
            </a:r>
            <a:endParaRPr lang="de-CH" dirty="0"/>
          </a:p>
        </p:txBody>
      </p:sp>
      <p:sp>
        <p:nvSpPr>
          <p:cNvPr id="8" name="Rectangle 50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273550" y="6490799"/>
            <a:ext cx="442913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1909FD3D-084B-4214-A6FB-2EE970FFE4C1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84961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0000" y="936000"/>
            <a:ext cx="8496944" cy="5400600"/>
          </a:xfrm>
          <a:prstGeom prst="rect">
            <a:avLst/>
          </a:prstGeom>
        </p:spPr>
        <p:txBody>
          <a:bodyPr/>
          <a:lstStyle>
            <a:lvl1pPr marL="180975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72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 smtClean="0"/>
              <a:t>1-Situationsanalyse / &lt;Datum&gt;</a:t>
            </a:r>
            <a:endParaRPr lang="de-CH" dirty="0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44A147D2-2743-4843-9970-A12B16FCA959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38819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 smtClean="0"/>
              <a:t>1-Situationsanalyse / &lt;Datum&gt;</a:t>
            </a:r>
            <a:endParaRPr lang="de-CH" dirty="0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163AD201-C4ED-4054-88B3-F2EA00148F57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</p:spPr>
        <p:txBody>
          <a:bodyPr/>
          <a:lstStyle>
            <a:lvl1pPr>
              <a:defRPr b="0"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83803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Rectangle 61"/>
          <p:cNvSpPr>
            <a:spLocks noChangeArrowheads="1"/>
          </p:cNvSpPr>
          <p:nvPr userDrawn="1"/>
        </p:nvSpPr>
        <p:spPr bwMode="auto">
          <a:xfrm>
            <a:off x="0" y="6489525"/>
            <a:ext cx="9144000" cy="360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Wernigk</a:t>
            </a:r>
            <a:endParaRPr lang="de-CH" sz="1000" noProof="1">
              <a:solidFill>
                <a:srgbClr val="01396C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  <a:lin ang="0" scaled="1"/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STAR-Navigator</a:t>
            </a:r>
          </a:p>
        </p:txBody>
      </p:sp>
      <p:sp>
        <p:nvSpPr>
          <p:cNvPr id="1086" name="Rectangle 62"/>
          <p:cNvSpPr>
            <a:spLocks noChangeArrowheads="1"/>
          </p:cNvSpPr>
          <p:nvPr userDrawn="1"/>
        </p:nvSpPr>
        <p:spPr bwMode="auto">
          <a:xfrm>
            <a:off x="0" y="395139"/>
            <a:ext cx="9144000" cy="360000"/>
          </a:xfrm>
          <a:prstGeom prst="rect">
            <a:avLst/>
          </a:prstGeom>
          <a:solidFill>
            <a:srgbClr val="01396C"/>
          </a:soli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b="1" dirty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b="1" dirty="0" smtClean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</a:t>
            </a:r>
            <a:endParaRPr lang="de-CH" b="1" dirty="0">
              <a:solidFill>
                <a:srgbClr val="000099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8" name="Rectangle 6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89525"/>
            <a:ext cx="2895600" cy="3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de-CH" dirty="0" smtClean="0"/>
              <a:t>1-Situationsanalyse / &lt;Datum&gt;</a:t>
            </a:r>
            <a:endParaRPr lang="de-CH" dirty="0"/>
          </a:p>
        </p:txBody>
      </p:sp>
      <p:sp>
        <p:nvSpPr>
          <p:cNvPr id="1089" name="Rectangle 6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3550" y="6489525"/>
            <a:ext cx="442913" cy="360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Aft>
                <a:spcPts val="0"/>
              </a:spcAft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D6B2A1E9-363E-4CED-8C9F-E54110538120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1091" name="Rectangle 6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de-CH" sz="1000" b="1" i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&lt;Firmenname&gt;</a:t>
            </a:r>
          </a:p>
        </p:txBody>
      </p:sp>
      <p:pic>
        <p:nvPicPr>
          <p:cNvPr id="4107" name="Picture 70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tangle 68"/>
          <p:cNvSpPr>
            <a:spLocks noGrp="1" noChangeArrowheads="1"/>
          </p:cNvSpPr>
          <p:nvPr>
            <p:ph type="title"/>
          </p:nvPr>
        </p:nvSpPr>
        <p:spPr bwMode="auto">
          <a:xfrm>
            <a:off x="360000" y="395139"/>
            <a:ext cx="8497887" cy="36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21233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0">
          <a:solidFill>
            <a:schemeClr val="bg1"/>
          </a:solidFill>
          <a:latin typeface="Segoe UI Semibold" panose="020B07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9pPr>
    </p:titleStyle>
    <p:bodyStyle>
      <a:lvl1pPr marL="714375" indent="-342900" algn="l" rtl="0" eaLnBrk="0" fontAlgn="base" hangingPunct="0">
        <a:spcBef>
          <a:spcPct val="20000"/>
        </a:spcBef>
        <a:spcAft>
          <a:spcPct val="0"/>
        </a:spcAft>
        <a:buSzPct val="110000"/>
        <a:buFont typeface="Wingdings" pitchFamily="2" charset="2"/>
        <a:buChar char="w"/>
        <a:defRPr sz="1400" b="1">
          <a:solidFill>
            <a:srgbClr val="FF0000"/>
          </a:solidFill>
          <a:latin typeface="+mn-lt"/>
          <a:ea typeface="+mn-ea"/>
          <a:cs typeface="+mn-cs"/>
        </a:defRPr>
      </a:lvl1pPr>
      <a:lvl2pPr marL="1179513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200" b="1">
          <a:solidFill>
            <a:srgbClr val="FF0000"/>
          </a:solidFill>
          <a:latin typeface="+mn-lt"/>
        </a:defRPr>
      </a:lvl2pPr>
      <a:lvl3pPr marL="1587500" indent="-228600" algn="l" rtl="0" eaLnBrk="0" fontAlgn="base" hangingPunct="0">
        <a:spcBef>
          <a:spcPct val="20000"/>
        </a:spcBef>
        <a:spcAft>
          <a:spcPct val="0"/>
        </a:spcAft>
        <a:defRPr sz="1200">
          <a:solidFill>
            <a:srgbClr val="FF0000"/>
          </a:solidFill>
          <a:latin typeface="+mn-lt"/>
        </a:defRPr>
      </a:lvl3pPr>
      <a:lvl4pPr marL="1995488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FF0000"/>
          </a:solidFill>
          <a:latin typeface="+mn-lt"/>
        </a:defRPr>
      </a:lvl4pPr>
      <a:lvl5pPr marL="2403475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5pPr>
      <a:lvl6pPr marL="28606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6pPr>
      <a:lvl7pPr marL="33178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7pPr>
      <a:lvl8pPr marL="37750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8pPr>
      <a:lvl9pPr marL="42322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CH" altLang="de-DE" sz="2000" dirty="0" smtClean="0"/>
              <a:t>Strategie </a:t>
            </a:r>
            <a:r>
              <a:rPr lang="de-CH" altLang="de-DE" sz="2000" i="1" dirty="0" smtClean="0"/>
              <a:t>&lt;Firmenname&gt;</a:t>
            </a:r>
            <a:r>
              <a:rPr lang="de-CH" altLang="de-DE" sz="2000" dirty="0" smtClean="0"/>
              <a:t/>
            </a:r>
            <a:br>
              <a:rPr lang="de-CH" altLang="de-DE" sz="2000" dirty="0" smtClean="0"/>
            </a:br>
            <a:r>
              <a:rPr lang="de-CH" altLang="de-DE" sz="2000" dirty="0" smtClean="0"/>
              <a:t/>
            </a:r>
            <a:br>
              <a:rPr lang="de-CH" altLang="de-DE" sz="2000" dirty="0" smtClean="0"/>
            </a:br>
            <a:r>
              <a:rPr lang="de-CH" altLang="de-DE" sz="2000" dirty="0" smtClean="0"/>
              <a:t>Schritt 6: Controlling</a:t>
            </a:r>
          </a:p>
        </p:txBody>
      </p:sp>
      <p:sp>
        <p:nvSpPr>
          <p:cNvPr id="5122" name="Rectangle 78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6-Controlling / &lt;Datum&gt;</a:t>
            </a:r>
          </a:p>
        </p:txBody>
      </p:sp>
      <p:sp>
        <p:nvSpPr>
          <p:cNvPr id="5123" name="Rectangle 79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6AC34E1-0161-43FB-9B54-D01DF7C5AF7D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pic>
        <p:nvPicPr>
          <p:cNvPr id="5124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3763963"/>
            <a:ext cx="252095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AutoShape 16"/>
          <p:cNvSpPr>
            <a:spLocks/>
          </p:cNvSpPr>
          <p:nvPr/>
        </p:nvSpPr>
        <p:spPr bwMode="auto">
          <a:xfrm>
            <a:off x="6369050" y="692150"/>
            <a:ext cx="2771775" cy="576609"/>
          </a:xfrm>
          <a:prstGeom prst="borderCallout2">
            <a:avLst>
              <a:gd name="adj1" fmla="val 19833"/>
              <a:gd name="adj2" fmla="val -2750"/>
              <a:gd name="adj3" fmla="val 19833"/>
              <a:gd name="adj4" fmla="val -18787"/>
              <a:gd name="adj5" fmla="val -82921"/>
              <a:gd name="adj6" fmla="val -4558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Fügen Sie den Firmennamen in den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Masterfolien ein: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Ansicht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&gt;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Folienmaster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3" name="AutoShape 17"/>
          <p:cNvSpPr>
            <a:spLocks/>
          </p:cNvSpPr>
          <p:nvPr/>
        </p:nvSpPr>
        <p:spPr bwMode="auto">
          <a:xfrm>
            <a:off x="142875" y="5300663"/>
            <a:ext cx="3708400" cy="432594"/>
          </a:xfrm>
          <a:prstGeom prst="borderCallout2">
            <a:avLst>
              <a:gd name="adj1" fmla="val 19833"/>
              <a:gd name="adj2" fmla="val 102056"/>
              <a:gd name="adj3" fmla="val 19833"/>
              <a:gd name="adj4" fmla="val 148671"/>
              <a:gd name="adj5" fmla="val 301432"/>
              <a:gd name="adj6" fmla="val 228549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Tragen Sie jeweils das Datum der letzten Änderung ein: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Einfügen &gt; Kopf- und Fusszeile &gt; bei Fusszeile: Datum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0" y="646780"/>
            <a:ext cx="4427984" cy="811367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square"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Clr>
                <a:srgbClr val="FFFF00"/>
              </a:buClr>
              <a:buSzPct val="150000"/>
              <a:buFont typeface="Wingdings" pitchFamily="2" charset="2"/>
              <a:buNone/>
            </a:pPr>
            <a:r>
              <a:rPr lang="de-CH" altLang="de-DE" sz="1200" b="1" dirty="0">
                <a:solidFill>
                  <a:schemeClr val="bg1"/>
                </a:solidFill>
                <a:latin typeface="+mn-lt"/>
              </a:rPr>
              <a:t>Bitte beachten Sie: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Hellblaue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Felder enthalten vorgegebene </a:t>
            </a: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Beschriftungen.</a:t>
            </a:r>
            <a:endParaRPr lang="de-CH" altLang="de-DE" sz="1200" dirty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Hellgelbe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Felder sind Eingabefelder. 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Löschen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Sie nicht mehr benötigte Arbeitshinweise.</a:t>
            </a:r>
            <a:endParaRPr lang="de-CH" altLang="de-DE" sz="12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6-Controlling / &lt;Datum&gt;</a:t>
            </a:r>
          </a:p>
        </p:txBody>
      </p:sp>
      <p:sp>
        <p:nvSpPr>
          <p:cNvPr id="1229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FADB399-FB3E-4B5F-A7B7-26ACE39732D5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10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altLang="de-DE" smtClean="0"/>
              <a:t>6.4  Projektkontrolle</a:t>
            </a:r>
            <a:endParaRPr lang="de-CH" altLang="de-DE" noProof="1" smtClean="0"/>
          </a:p>
        </p:txBody>
      </p:sp>
      <p:graphicFrame>
        <p:nvGraphicFramePr>
          <p:cNvPr id="245977" name="Group 32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187624"/>
              </p:ext>
            </p:extLst>
          </p:nvPr>
        </p:nvGraphicFramePr>
        <p:xfrm>
          <a:off x="360000" y="936000"/>
          <a:ext cx="8640763" cy="3895092"/>
        </p:xfrm>
        <a:graphic>
          <a:graphicData uri="http://schemas.openxmlformats.org/drawingml/2006/table">
            <a:tbl>
              <a:tblPr/>
              <a:tblGrid>
                <a:gridCol w="484188"/>
                <a:gridCol w="490537"/>
                <a:gridCol w="551225"/>
                <a:gridCol w="712425"/>
                <a:gridCol w="310356"/>
                <a:gridCol w="310356"/>
                <a:gridCol w="310356"/>
                <a:gridCol w="310356"/>
                <a:gridCol w="310356"/>
                <a:gridCol w="310356"/>
                <a:gridCol w="700087"/>
                <a:gridCol w="639763"/>
                <a:gridCol w="663575"/>
                <a:gridCol w="649287"/>
                <a:gridCol w="314590"/>
                <a:gridCol w="314590"/>
                <a:gridCol w="314590"/>
                <a:gridCol w="314590"/>
                <a:gridCol w="314590"/>
                <a:gridCol w="314590"/>
              </a:tblGrid>
              <a:tr h="25484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anchor="ctr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Massnahmen-Review*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Budget-Kontrolle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Ziel-Erfüllung*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407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6.4</a:t>
                      </a: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.?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Zeithorizont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 - -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 -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++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+++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tCHF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Einsatz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tCHF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Prognose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tCHF</a:t>
                      </a: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Status°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- -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-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++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+++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196"/>
                      </a:srgbClr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SGE/Projekt</a:t>
                      </a: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1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>
                      <a:noFill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&lt;Datum&gt;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&lt;Visiert von&gt;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X</a:t>
                      </a:r>
                    </a:p>
                  </a:txBody>
                  <a:tcPr marL="36000" marR="36000" marT="35997" marB="35997" horzOverflow="overflow"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CHF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CHF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CHF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X</a:t>
                      </a:r>
                    </a:p>
                  </a:txBody>
                  <a:tcPr marL="36000" marR="36000" marT="35997" marB="35997" horzOverflow="overflow">
                    <a:solidFill>
                      <a:srgbClr val="0080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/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SGE/Projekt</a:t>
                      </a: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1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Gesamtprojekt</a:t>
                      </a: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7" marB="359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7" marB="35997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605" name="AutoShape 3271"/>
          <p:cNvSpPr>
            <a:spLocks/>
          </p:cNvSpPr>
          <p:nvPr/>
        </p:nvSpPr>
        <p:spPr bwMode="auto">
          <a:xfrm>
            <a:off x="5145088" y="-22899"/>
            <a:ext cx="3995737" cy="861774"/>
          </a:xfrm>
          <a:prstGeom prst="borderCallout2">
            <a:avLst>
              <a:gd name="adj1" fmla="val 14009"/>
              <a:gd name="adj2" fmla="val -1907"/>
              <a:gd name="adj3" fmla="val 14009"/>
              <a:gd name="adj4" fmla="val -64245"/>
              <a:gd name="adj5" fmla="val 155446"/>
              <a:gd name="adj6" fmla="val -112119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buClr>
                <a:schemeClr val="bg1"/>
              </a:buClr>
              <a:buSzPct val="150000"/>
            </a:pPr>
            <a:r>
              <a:rPr lang="de-CH" altLang="de-DE" sz="1000" b="1" dirty="0">
                <a:solidFill>
                  <a:schemeClr val="bg1"/>
                </a:solidFill>
                <a:latin typeface="+mn-lt"/>
              </a:rPr>
              <a:t>Variante für </a:t>
            </a:r>
            <a:r>
              <a:rPr lang="de-CH" altLang="de-DE" sz="1000" b="1" dirty="0" smtClean="0">
                <a:solidFill>
                  <a:schemeClr val="bg1"/>
                </a:solidFill>
                <a:latin typeface="+mn-lt"/>
              </a:rPr>
              <a:t>mehrere SGE</a:t>
            </a:r>
            <a:endParaRPr lang="de-CH" altLang="de-DE" sz="1000" b="1" dirty="0">
              <a:solidFill>
                <a:schemeClr val="bg1"/>
              </a:solidFill>
              <a:latin typeface="+mn-lt"/>
            </a:endParaRPr>
          </a:p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Erstellen Sie wo sinnvoll je eine separate Folie pro Zeithorizont (gemäss 3.8).</a:t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Duplizieren Sie dazu die Folie: Einfügen &gt; Folie duplizieren</a:t>
            </a:r>
          </a:p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Passen Sie die Nummerierung entsprechend an.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2612" name="AutoShape 3279"/>
          <p:cNvSpPr>
            <a:spLocks/>
          </p:cNvSpPr>
          <p:nvPr/>
        </p:nvSpPr>
        <p:spPr bwMode="auto">
          <a:xfrm>
            <a:off x="5468937" y="2498861"/>
            <a:ext cx="2643187" cy="534368"/>
          </a:xfrm>
          <a:prstGeom prst="borderCallout2">
            <a:avLst>
              <a:gd name="adj1" fmla="val 19833"/>
              <a:gd name="adj2" fmla="val -2884"/>
              <a:gd name="adj3" fmla="val 19833"/>
              <a:gd name="adj4" fmla="val -43481"/>
              <a:gd name="adj5" fmla="val -93907"/>
              <a:gd name="adj6" fmla="val -66007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Tragen Sie hier Ihre Bewertung ein und hinterlegen Sie das Feld mit der entsprechenden Farbe.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 / Korrekturmassnahmen</a:t>
            </a:r>
            <a:endParaRPr lang="de-CH" altLang="de-DE" b="1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 Box 197"/>
          <p:cNvSpPr txBox="1">
            <a:spLocks noChangeArrowheads="1"/>
          </p:cNvSpPr>
          <p:nvPr/>
        </p:nvSpPr>
        <p:spPr bwMode="auto">
          <a:xfrm>
            <a:off x="360000" y="4918567"/>
            <a:ext cx="8640000" cy="442035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>
              <a:tabLst>
                <a:tab pos="180975" algn="l"/>
                <a:tab pos="1438275" algn="l"/>
                <a:tab pos="2695575" algn="l"/>
                <a:tab pos="3943350" algn="l"/>
                <a:tab pos="5200650" algn="l"/>
              </a:tabLst>
            </a:pP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*)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 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- -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Rückschritt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 -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kein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Fortschritt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untererfüllt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auf Kurs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erfüllt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+++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übererfüllt</a:t>
            </a:r>
          </a:p>
          <a:p>
            <a:pPr eaLnBrk="1" hangingPunct="1">
              <a:tabLst>
                <a:tab pos="180975" algn="l"/>
                <a:tab pos="1438275" algn="l"/>
                <a:tab pos="2695575" algn="l"/>
                <a:tab pos="3943350" algn="l"/>
                <a:tab pos="5200650" algn="l"/>
              </a:tabLst>
            </a:pP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°)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über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Budget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unter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Budget	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ok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auf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Kurs	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!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Vorsicht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.</a:t>
            </a:r>
            <a:endParaRPr lang="de-CH" sz="1000" dirty="0">
              <a:latin typeface="+mn-lt"/>
              <a:ea typeface="Times New Roman" pitchFamily="18" charset="0"/>
              <a:cs typeface="Arial" charset="0"/>
            </a:endParaRPr>
          </a:p>
        </p:txBody>
      </p:sp>
      <p:sp>
        <p:nvSpPr>
          <p:cNvPr id="12" name="AutoShape 369"/>
          <p:cNvSpPr>
            <a:spLocks/>
          </p:cNvSpPr>
          <p:nvPr/>
        </p:nvSpPr>
        <p:spPr bwMode="auto">
          <a:xfrm>
            <a:off x="4792662" y="3382444"/>
            <a:ext cx="3995738" cy="380480"/>
          </a:xfrm>
          <a:prstGeom prst="borderCallout2">
            <a:avLst>
              <a:gd name="adj1" fmla="val 25625"/>
              <a:gd name="adj2" fmla="val -1907"/>
              <a:gd name="adj3" fmla="val 25625"/>
              <a:gd name="adj4" fmla="val -21375"/>
              <a:gd name="adj5" fmla="val 233454"/>
              <a:gd name="adj6" fmla="val -34130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Auf die Bewertung der Massnahmen für das Gesamtunternehmen können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Sie normalerweise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verzichten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2613" name="Text Box 3290"/>
          <p:cNvSpPr txBox="1">
            <a:spLocks noChangeArrowheads="1"/>
          </p:cNvSpPr>
          <p:nvPr/>
        </p:nvSpPr>
        <p:spPr bwMode="auto">
          <a:xfrm>
            <a:off x="3457575" y="5015603"/>
            <a:ext cx="4968875" cy="117173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extLst/>
        </p:spPr>
        <p:txBody>
          <a:bodyPr lIns="90000" tIns="46800" rIns="900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de-CH" altLang="de-DE" dirty="0">
              <a:solidFill>
                <a:schemeClr val="bg1"/>
              </a:solidFill>
              <a:latin typeface="+mj-lt"/>
            </a:endParaRPr>
          </a:p>
          <a:p>
            <a:pPr algn="ctr" eaLnBrk="1" hangingPunct="1"/>
            <a:r>
              <a:rPr lang="de-CH" altLang="de-DE" dirty="0">
                <a:solidFill>
                  <a:schemeClr val="bg1"/>
                </a:solidFill>
                <a:latin typeface="+mj-lt"/>
              </a:rPr>
              <a:t>Dieser Teilschritt ist vom </a:t>
            </a:r>
          </a:p>
          <a:p>
            <a:pPr algn="ctr" eaLnBrk="1" hangingPunct="1"/>
            <a:r>
              <a:rPr lang="de-CH" altLang="de-DE" b="1" dirty="0">
                <a:solidFill>
                  <a:schemeClr val="bg1"/>
                </a:solidFill>
                <a:latin typeface="+mj-lt"/>
              </a:rPr>
              <a:t>Entscheidungsträger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(bzw. von der</a:t>
            </a:r>
            <a:r>
              <a:rPr lang="de-CH" altLang="de-DE" b="1" dirty="0">
                <a:solidFill>
                  <a:schemeClr val="bg1"/>
                </a:solidFill>
                <a:latin typeface="+mj-lt"/>
              </a:rPr>
              <a:t> Projektsteuerung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)</a:t>
            </a:r>
            <a:r>
              <a:rPr lang="de-CH" altLang="de-DE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auszufüllen!</a:t>
            </a:r>
          </a:p>
          <a:p>
            <a:pPr algn="ctr" eaLnBrk="1" hangingPunct="1"/>
            <a:endParaRPr lang="en-US" altLang="de-DE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34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6-Controlling / &lt;Datum&gt;</a:t>
            </a:r>
          </a:p>
        </p:txBody>
      </p:sp>
      <p:sp>
        <p:nvSpPr>
          <p:cNvPr id="6147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7205C8-69A4-45D3-A154-06C286EC6B61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2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dirty="0" smtClean="0"/>
              <a:t>6  Controlling</a:t>
            </a:r>
            <a:endParaRPr lang="de-CH" altLang="de-DE" noProof="1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936000"/>
            <a:ext cx="9144000" cy="1789181"/>
          </a:xfrm>
          <a:prstGeom prst="rect">
            <a:avLst/>
          </a:prstGeom>
          <a:solidFill>
            <a:srgbClr val="CAD9E8"/>
          </a:solidFill>
          <a:extLst/>
        </p:spPr>
        <p:txBody>
          <a:bodyPr lIns="360000" tIns="360000" rIns="0" bIns="360000" anchor="ctr" anchorCtr="0">
            <a:spAutoFit/>
          </a:bodyPr>
          <a:lstStyle>
            <a:lvl1pPr marL="714375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110000"/>
              <a:buFont typeface="Wingdings" pitchFamily="2" charset="2"/>
              <a:buChar char="w"/>
              <a:defRPr sz="1400" b="1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1179513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1200" b="1">
                <a:solidFill>
                  <a:srgbClr val="FF0000"/>
                </a:solidFill>
                <a:latin typeface="+mn-lt"/>
              </a:defRPr>
            </a:lvl2pPr>
            <a:lvl3pPr marL="15875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200">
                <a:solidFill>
                  <a:srgbClr val="FF0000"/>
                </a:solidFill>
                <a:latin typeface="+mn-lt"/>
              </a:defRPr>
            </a:lvl3pPr>
            <a:lvl4pPr marL="199548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200">
                <a:solidFill>
                  <a:srgbClr val="FF0000"/>
                </a:solidFill>
                <a:latin typeface="+mn-lt"/>
              </a:defRPr>
            </a:lvl4pPr>
            <a:lvl5pPr marL="240347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5pPr>
            <a:lvl6pPr marL="28606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6pPr>
            <a:lvl7pPr marL="33178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7pPr>
            <a:lvl8pPr marL="37750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8pPr>
            <a:lvl9pPr marL="4232275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FF0000"/>
                </a:solidFill>
                <a:latin typeface="+mn-lt"/>
              </a:defRPr>
            </a:lvl9pPr>
          </a:lstStyle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6.1 	Massnahmen-Review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6.2	Budgetkontrolle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6.3	Zielerfüllung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+mj-lt"/>
              </a:rPr>
              <a:t>6.4	Projektkontrolle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6-Controlling / &lt;Datum&gt;</a:t>
            </a:r>
          </a:p>
        </p:txBody>
      </p:sp>
      <p:sp>
        <p:nvSpPr>
          <p:cNvPr id="717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4B1AC72-E291-41C6-ADC0-70D4AB51E95B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3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dirty="0" smtClean="0"/>
              <a:t>6.1  Massnahmen-Review: Anleitung</a:t>
            </a:r>
            <a:endParaRPr lang="de-CH" altLang="de-DE" noProof="1" smtClean="0"/>
          </a:p>
        </p:txBody>
      </p:sp>
      <p:sp>
        <p:nvSpPr>
          <p:cNvPr id="7172" name="Line 2667"/>
          <p:cNvSpPr>
            <a:spLocks noChangeShapeType="1"/>
          </p:cNvSpPr>
          <p:nvPr/>
        </p:nvSpPr>
        <p:spPr bwMode="auto">
          <a:xfrm>
            <a:off x="3876675" y="9318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sp>
        <p:nvSpPr>
          <p:cNvPr id="7174" name="Line 254"/>
          <p:cNvSpPr>
            <a:spLocks noChangeShapeType="1"/>
          </p:cNvSpPr>
          <p:nvPr/>
        </p:nvSpPr>
        <p:spPr bwMode="auto">
          <a:xfrm>
            <a:off x="3876675" y="8937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sp>
        <p:nvSpPr>
          <p:cNvPr id="7175" name="Rectangle 2033"/>
          <p:cNvSpPr>
            <a:spLocks noChangeArrowheads="1"/>
          </p:cNvSpPr>
          <p:nvPr/>
        </p:nvSpPr>
        <p:spPr bwMode="auto">
          <a:xfrm>
            <a:off x="360000" y="936000"/>
            <a:ext cx="8640000" cy="3077523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180000" bIns="180000" anchor="ctr" anchorCtr="0">
            <a:spAutoFit/>
          </a:bodyPr>
          <a:lstStyle>
            <a:lvl1pPr marL="342900" indent="-3429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884238" indent="-34290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60000" indent="-360000" eaLnBrk="1" hangingPunct="1"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SzPct val="150000"/>
              <a:buFont typeface="+mj-lt"/>
              <a:buAutoNum type="arabicPeriod"/>
              <a:defRPr/>
            </a:pP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Kopieren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Sie die ausgefüllte(n) Tabelle(n) aus 5.4 in die Folie 6.1. </a:t>
            </a:r>
          </a:p>
          <a:p>
            <a:pPr marL="360000" indent="-360000" eaLnBrk="1" hangingPunct="1"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SzPct val="150000"/>
              <a:buFont typeface="+mj-lt"/>
              <a:buAutoNum type="arabicPeriod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Ergänzen Sie bei der Kontrolle die Tabelle mit den Einträgen in den zwei rechten Spalten und mit dem Kontrolldatum</a:t>
            </a: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.</a:t>
            </a:r>
          </a:p>
          <a:p>
            <a:pPr marL="360000" indent="-360000" eaLnBrk="1" hangingPunct="1"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SzPct val="150000"/>
              <a:buFont typeface="+mj-lt"/>
              <a:buAutoNum type="arabicPeriod"/>
              <a:defRPr/>
            </a:pP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Speichern Sie die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ausgefüllte Tabelle mit Kontrolldatum im </a:t>
            </a: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Dateinamen.</a:t>
            </a:r>
          </a:p>
          <a:p>
            <a:pPr marL="360000" indent="-360000" eaLnBrk="1" hangingPunct="1"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SzPct val="150000"/>
              <a:buFont typeface="+mj-lt"/>
              <a:buAutoNum type="arabicPeriod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Gehen Sie zurück zu Folie </a:t>
            </a: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5.4:</a:t>
            </a:r>
          </a:p>
          <a:p>
            <a:pPr marL="900000" lvl="3" indent="-324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Streichen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Sie erledigte Massnahmen.</a:t>
            </a:r>
          </a:p>
          <a:p>
            <a:pPr marL="900000" lvl="3" indent="-324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Listen Sie für die nächste Umsetzungsphase neue Massnahmen auf.</a:t>
            </a:r>
          </a:p>
          <a:p>
            <a:pPr marL="900000" lvl="3" indent="-324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Nehmen Sie wo nötig weitere Anpassungen (Termine, Prioritäten, Verantwortlichkeiten) vor.</a:t>
            </a:r>
          </a:p>
          <a:p>
            <a:pPr marL="900000" lvl="3" indent="-324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Aktualisieren Sie das Erstellungsdatum und die Schlagzeile.</a:t>
            </a:r>
          </a:p>
          <a:p>
            <a:pPr marL="900000" lvl="3" indent="-324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Speichern Sie das aktualisierte Massnahmenprogramm mit Datum im Dateinamen</a:t>
            </a: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6-Controlling / &lt;Datum&gt;</a:t>
            </a:r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8591DE-1150-4952-BAA3-25CAD34B02CB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4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8197" name="Rectangle 14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dirty="0" smtClean="0"/>
              <a:t>6.1  Massnahmen-Review</a:t>
            </a:r>
            <a:endParaRPr lang="de-CH" altLang="de-DE" noProof="1" smtClean="0"/>
          </a:p>
        </p:txBody>
      </p:sp>
      <p:sp>
        <p:nvSpPr>
          <p:cNvPr id="8196" name="Line 2"/>
          <p:cNvSpPr>
            <a:spLocks noChangeShapeType="1"/>
          </p:cNvSpPr>
          <p:nvPr/>
        </p:nvSpPr>
        <p:spPr bwMode="auto">
          <a:xfrm>
            <a:off x="3876675" y="9318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sp>
        <p:nvSpPr>
          <p:cNvPr id="8198" name="Line 147"/>
          <p:cNvSpPr>
            <a:spLocks noChangeShapeType="1"/>
          </p:cNvSpPr>
          <p:nvPr/>
        </p:nvSpPr>
        <p:spPr bwMode="auto">
          <a:xfrm>
            <a:off x="3876675" y="8937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graphicFrame>
        <p:nvGraphicFramePr>
          <p:cNvPr id="266821" name="Group 5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04486"/>
              </p:ext>
            </p:extLst>
          </p:nvPr>
        </p:nvGraphicFramePr>
        <p:xfrm>
          <a:off x="360000" y="936000"/>
          <a:ext cx="8640763" cy="3852816"/>
        </p:xfrm>
        <a:graphic>
          <a:graphicData uri="http://schemas.openxmlformats.org/drawingml/2006/table">
            <a:tbl>
              <a:tblPr/>
              <a:tblGrid>
                <a:gridCol w="369888"/>
                <a:gridCol w="179387"/>
                <a:gridCol w="882650"/>
                <a:gridCol w="800100"/>
                <a:gridCol w="1008063"/>
                <a:gridCol w="1223962"/>
                <a:gridCol w="504825"/>
                <a:gridCol w="342900"/>
                <a:gridCol w="817563"/>
                <a:gridCol w="715962"/>
                <a:gridCol w="671513"/>
                <a:gridCol w="1123950"/>
              </a:tblGrid>
              <a:tr h="2556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5.4.?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Projektbezeichnung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SGE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18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Kontrolldatum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5563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Erstellungsdatum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6" marB="36006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Visiert von/am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Massnahme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verantwortlich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Termin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Priorität*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Status°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Bemerkungen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49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11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5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6" marB="360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 Box 197"/>
          <p:cNvSpPr txBox="1">
            <a:spLocks noChangeArrowheads="1"/>
          </p:cNvSpPr>
          <p:nvPr/>
        </p:nvSpPr>
        <p:spPr bwMode="auto">
          <a:xfrm>
            <a:off x="360000" y="4928607"/>
            <a:ext cx="8640000" cy="432000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>
              <a:tabLst>
                <a:tab pos="180975" algn="l"/>
              </a:tabLst>
            </a:pP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*)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	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1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erfolgsentscheidend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2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sehr wichtig   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3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wichtig    </a:t>
            </a:r>
            <a:endParaRPr lang="de-CH" sz="1000" dirty="0">
              <a:latin typeface="+mn-lt"/>
              <a:ea typeface="Times New Roman" pitchFamily="18" charset="0"/>
              <a:cs typeface="Arial" charset="0"/>
            </a:endParaRPr>
          </a:p>
          <a:p>
            <a:pPr lvl="0" eaLnBrk="1" hangingPunct="1">
              <a:tabLst>
                <a:tab pos="180975" algn="l"/>
              </a:tabLst>
            </a:pP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°)	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erl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.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erledigt 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i.A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.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in Arbeit/auf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Kurs 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i.A./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V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in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Arbeit, mit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Verzug 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V!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noch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nicht in Arbeit, mit Verzug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!     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Z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zurückgestellt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6-Controlling / &lt;Datum&gt;</a:t>
            </a:r>
          </a:p>
        </p:txBody>
      </p:sp>
      <p:sp>
        <p:nvSpPr>
          <p:cNvPr id="921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DD26CC-FF11-4B93-8AC0-57D5F87E9C17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5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dirty="0" smtClean="0"/>
              <a:t>6.2  Budgetkontrolle: Anleitung</a:t>
            </a:r>
            <a:endParaRPr lang="de-CH" altLang="de-DE" noProof="1" smtClean="0"/>
          </a:p>
        </p:txBody>
      </p:sp>
      <p:sp>
        <p:nvSpPr>
          <p:cNvPr id="9220" name="Line 1053"/>
          <p:cNvSpPr>
            <a:spLocks noChangeShapeType="1"/>
          </p:cNvSpPr>
          <p:nvPr/>
        </p:nvSpPr>
        <p:spPr bwMode="auto">
          <a:xfrm>
            <a:off x="3876675" y="8937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sp>
        <p:nvSpPr>
          <p:cNvPr id="9222" name="Line 3"/>
          <p:cNvSpPr>
            <a:spLocks noChangeShapeType="1"/>
          </p:cNvSpPr>
          <p:nvPr/>
        </p:nvSpPr>
        <p:spPr bwMode="auto">
          <a:xfrm>
            <a:off x="3876675" y="8937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sp>
        <p:nvSpPr>
          <p:cNvPr id="10" name="Rectangle 2033"/>
          <p:cNvSpPr>
            <a:spLocks noChangeArrowheads="1"/>
          </p:cNvSpPr>
          <p:nvPr/>
        </p:nvSpPr>
        <p:spPr bwMode="auto">
          <a:xfrm>
            <a:off x="360000" y="936000"/>
            <a:ext cx="8404225" cy="3472059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180000" bIns="180000" anchor="ctr" anchorCtr="0">
            <a:spAutoFit/>
          </a:bodyPr>
          <a:lstStyle>
            <a:lvl1pPr marL="342900" indent="-3429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884238" indent="-34290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60000" indent="-360000" eaLnBrk="1" hangingPunct="1"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SzPct val="150000"/>
              <a:buFont typeface="+mj-lt"/>
              <a:buAutoNum type="arabicPeriod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Kopieren Sie die ausgefüllte(n) Tabelle(n) aus 5.5 in die Folie 6.2. </a:t>
            </a:r>
          </a:p>
          <a:p>
            <a:pPr marL="360000" indent="-360000" eaLnBrk="1" hangingPunct="1"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SzPct val="150000"/>
              <a:buFont typeface="+mj-lt"/>
              <a:buAutoNum type="arabicPeriod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Ergänzen Sie bei der Kontrolle die Tabelle mit den Einträgen in den vier rechten Spalten und mit dem Kontrolldatum.</a:t>
            </a:r>
          </a:p>
          <a:p>
            <a:pPr marL="360000" indent="-360000" eaLnBrk="1" hangingPunct="1"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SzPct val="150000"/>
              <a:buFont typeface="+mj-lt"/>
              <a:buAutoNum type="arabicPeriod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Speichern Sie die ausgefüllte Tabelle mit Kontrolldatum im Dateinamen.</a:t>
            </a:r>
          </a:p>
          <a:p>
            <a:pPr marL="360000" lvl="3" indent="-360000" eaLnBrk="1" hangingPunct="1"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buSzPct val="150000"/>
              <a:buFont typeface="+mj-lt"/>
              <a:buAutoNum type="arabicPeriod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Gehen Sie zurück </a:t>
            </a: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zu Folie 5.5:</a:t>
            </a:r>
            <a:endParaRPr lang="de-CH" altLang="de-DE" dirty="0">
              <a:solidFill>
                <a:schemeClr val="bg1"/>
              </a:solidFill>
              <a:latin typeface="+mj-lt"/>
            </a:endParaRPr>
          </a:p>
          <a:p>
            <a:pPr marL="900000" lvl="3" indent="-324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Fassen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Sie bei Bedarf die abgeschlossenen Positionen zusammen (bessere Übersichtlichkeit).</a:t>
            </a:r>
          </a:p>
          <a:p>
            <a:pPr marL="900000" lvl="3" indent="-324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Nehmen Sie neue Positionen für Einzelmassnahmen auf (gemäss dem aktualisierten Massnahmenprogramm).</a:t>
            </a:r>
          </a:p>
          <a:p>
            <a:pPr marL="900000" lvl="3" indent="-324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Achten Sie darauf, dass jederzeit das Gesamtbudget (Einzelmassnahmen und strategische Stossrichtungen) ersichtlich ist.</a:t>
            </a:r>
          </a:p>
          <a:p>
            <a:pPr marL="900000" lvl="3" indent="-324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Aktualisieren Sie das Erstellungsdatum und die Schlagzeile.</a:t>
            </a:r>
          </a:p>
          <a:p>
            <a:pPr marL="900000" lvl="3" indent="-324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  <a:defRPr/>
            </a:pPr>
            <a:r>
              <a:rPr lang="de-CH" altLang="de-DE" dirty="0">
                <a:solidFill>
                  <a:schemeClr val="bg1"/>
                </a:solidFill>
                <a:latin typeface="+mj-lt"/>
              </a:rPr>
              <a:t>Speichern Sie das aktualisiertes Projektbudget mit Datum im Dateinamen</a:t>
            </a:r>
            <a:r>
              <a:rPr lang="de-CH" altLang="de-DE" dirty="0" smtClean="0">
                <a:solidFill>
                  <a:schemeClr val="bg1"/>
                </a:solidFill>
                <a:latin typeface="+mj-lt"/>
              </a:rPr>
              <a:t>.</a:t>
            </a:r>
            <a:endParaRPr lang="de-CH" altLang="de-DE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6-Controlling / &lt;Datum&gt;</a:t>
            </a:r>
          </a:p>
        </p:txBody>
      </p:sp>
      <p:sp>
        <p:nvSpPr>
          <p:cNvPr id="3076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5D42CD2-2405-4152-AF8F-07239DFFB6F2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6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307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smtClean="0"/>
              <a:t>6.2  Budgetkontrolle</a:t>
            </a:r>
            <a:endParaRPr lang="de-CH" altLang="de-DE" noProof="1" smtClean="0"/>
          </a:p>
        </p:txBody>
      </p:sp>
      <p:sp>
        <p:nvSpPr>
          <p:cNvPr id="3077" name="Line 3"/>
          <p:cNvSpPr>
            <a:spLocks noChangeShapeType="1"/>
          </p:cNvSpPr>
          <p:nvPr/>
        </p:nvSpPr>
        <p:spPr bwMode="auto">
          <a:xfrm>
            <a:off x="3876675" y="8937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3876675" y="8937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graphicFrame>
        <p:nvGraphicFramePr>
          <p:cNvPr id="307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897479"/>
              </p:ext>
            </p:extLst>
          </p:nvPr>
        </p:nvGraphicFramePr>
        <p:xfrm>
          <a:off x="360363" y="936623"/>
          <a:ext cx="8640762" cy="3685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Arbeitsblatt" r:id="rId5" imgW="9258300" imgH="3962495" progId="Excel.Sheet.8">
                  <p:embed/>
                </p:oleObj>
              </mc:Choice>
              <mc:Fallback>
                <p:oleObj name="Arbeitsblatt" r:id="rId5" imgW="9258300" imgH="3962495" progId="Excel.Sheet.8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936623"/>
                        <a:ext cx="8640762" cy="3685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 Box 197"/>
          <p:cNvSpPr txBox="1">
            <a:spLocks noChangeArrowheads="1"/>
          </p:cNvSpPr>
          <p:nvPr/>
        </p:nvSpPr>
        <p:spPr bwMode="auto">
          <a:xfrm>
            <a:off x="360000" y="5109170"/>
            <a:ext cx="8640000" cy="257369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/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*) 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+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 über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Budgetlinie       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-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 unter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Budgetlinie   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ok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auf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Kurs    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!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Vorsicht      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*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+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/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*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-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/ </a:t>
            </a:r>
            <a:r>
              <a:rPr lang="de-CH" sz="1000" b="1" dirty="0">
                <a:latin typeface="+mn-lt"/>
                <a:ea typeface="Times New Roman" pitchFamily="18" charset="0"/>
                <a:cs typeface="Arial" charset="0"/>
              </a:rPr>
              <a:t>*ok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 Position abgeschlossen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6-Controlling / &lt;Datum&gt;</a:t>
            </a:r>
          </a:p>
        </p:txBody>
      </p:sp>
      <p:sp>
        <p:nvSpPr>
          <p:cNvPr id="1024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E97EA8D-46C8-4C61-8B2A-3A00476CBD87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7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6.3  Zielerfüllung</a:t>
            </a:r>
          </a:p>
        </p:txBody>
      </p:sp>
      <p:graphicFrame>
        <p:nvGraphicFramePr>
          <p:cNvPr id="250682" name="Group 18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637828"/>
              </p:ext>
            </p:extLst>
          </p:nvPr>
        </p:nvGraphicFramePr>
        <p:xfrm>
          <a:off x="323850" y="869950"/>
          <a:ext cx="8719100" cy="3531436"/>
        </p:xfrm>
        <a:graphic>
          <a:graphicData uri="http://schemas.openxmlformats.org/drawingml/2006/table">
            <a:tbl>
              <a:tblPr/>
              <a:tblGrid>
                <a:gridCol w="300038"/>
                <a:gridCol w="254000"/>
                <a:gridCol w="457749"/>
                <a:gridCol w="571500"/>
                <a:gridCol w="1476375"/>
                <a:gridCol w="352425"/>
                <a:gridCol w="342900"/>
                <a:gridCol w="350838"/>
                <a:gridCol w="349250"/>
                <a:gridCol w="352425"/>
                <a:gridCol w="352425"/>
                <a:gridCol w="1062037"/>
                <a:gridCol w="966788"/>
                <a:gridCol w="703262"/>
                <a:gridCol w="827088"/>
              </a:tblGrid>
              <a:tr h="25493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7" marB="36007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7" marB="36007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Erfüllungsgrad*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7" marB="3600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6007" marB="36007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6.3.?</a:t>
                      </a:r>
                    </a:p>
                  </a:txBody>
                  <a:tcPr marL="90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Zeithorizont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0" marT="36007" marB="36007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 - -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 -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++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+++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Kontrolldatum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0" marT="36007" marB="36007" anchor="ctr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SGE/Projekt</a:t>
                      </a: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&lt;Ziel-Wert&gt;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X</a:t>
                      </a: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&lt;Bemerkung&gt;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...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...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46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392" name="AutoShape 1324"/>
          <p:cNvSpPr>
            <a:spLocks/>
          </p:cNvSpPr>
          <p:nvPr/>
        </p:nvSpPr>
        <p:spPr bwMode="auto">
          <a:xfrm>
            <a:off x="5145088" y="-13085"/>
            <a:ext cx="3995737" cy="842145"/>
          </a:xfrm>
          <a:prstGeom prst="borderCallout2">
            <a:avLst>
              <a:gd name="adj1" fmla="val 14009"/>
              <a:gd name="adj2" fmla="val -1907"/>
              <a:gd name="adj3" fmla="val 14009"/>
              <a:gd name="adj4" fmla="val -64245"/>
              <a:gd name="adj5" fmla="val 131130"/>
              <a:gd name="adj6" fmla="val -10496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buClr>
                <a:schemeClr val="bg1"/>
              </a:buClr>
              <a:buSzPct val="150000"/>
            </a:pPr>
            <a:r>
              <a:rPr lang="de-CH" altLang="de-DE" sz="1000" b="1" dirty="0" smtClean="0">
                <a:solidFill>
                  <a:schemeClr val="bg1"/>
                </a:solidFill>
                <a:latin typeface="+mn-lt"/>
              </a:rPr>
              <a:t>Variante </a:t>
            </a:r>
            <a:r>
              <a:rPr lang="de-CH" altLang="de-DE" sz="1000" b="1" dirty="0">
                <a:solidFill>
                  <a:schemeClr val="bg1"/>
                </a:solidFill>
                <a:latin typeface="+mn-lt"/>
              </a:rPr>
              <a:t>für eine SGE</a:t>
            </a:r>
          </a:p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Erstellen Sie wo sinnvoll je eine separate Folie pro Zeithorizont (gemäss 3.8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).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Duplizieren Sie dazu die Folie: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Einfügen &gt; Folie duplizieren</a:t>
            </a:r>
          </a:p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Passen Sie die Nummerierung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entsprechend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an.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0393" name="AutoShape 1325"/>
          <p:cNvSpPr>
            <a:spLocks/>
          </p:cNvSpPr>
          <p:nvPr/>
        </p:nvSpPr>
        <p:spPr bwMode="auto">
          <a:xfrm>
            <a:off x="5053013" y="2527300"/>
            <a:ext cx="2643187" cy="553998"/>
          </a:xfrm>
          <a:prstGeom prst="borderCallout2">
            <a:avLst>
              <a:gd name="adj1" fmla="val 21176"/>
              <a:gd name="adj2" fmla="val -2884"/>
              <a:gd name="adj3" fmla="val 21176"/>
              <a:gd name="adj4" fmla="val -10630"/>
              <a:gd name="adj5" fmla="val -130000"/>
              <a:gd name="adj6" fmla="val -15616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Tragen Sie hier Ihre Bewertung ein und hinterlegen Sie das Feld mit der entsprechenden Farbe.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 / Korrekturmassnahmen</a:t>
            </a:r>
            <a:endParaRPr lang="de-CH" altLang="de-DE" b="1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 Box 197"/>
          <p:cNvSpPr txBox="1">
            <a:spLocks noChangeArrowheads="1"/>
          </p:cNvSpPr>
          <p:nvPr/>
        </p:nvSpPr>
        <p:spPr bwMode="auto">
          <a:xfrm>
            <a:off x="360000" y="5109170"/>
            <a:ext cx="8640000" cy="257369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/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*)  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- - -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Rückschritt       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-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kein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Fortschritt      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untererfüllt      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auf Kurs      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erfüllt      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+++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übererfüllt</a:t>
            </a:r>
            <a:endParaRPr lang="de-CH" sz="1000" dirty="0">
              <a:latin typeface="+mn-lt"/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6-Controlling / &lt;Datum&gt;</a:t>
            </a:r>
          </a:p>
        </p:txBody>
      </p:sp>
      <p:sp>
        <p:nvSpPr>
          <p:cNvPr id="1024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E97EA8D-46C8-4C61-8B2A-3A00476CBD87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8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6.3  Zielerfüllung</a:t>
            </a:r>
          </a:p>
        </p:txBody>
      </p:sp>
      <p:graphicFrame>
        <p:nvGraphicFramePr>
          <p:cNvPr id="250682" name="Group 18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225261"/>
              </p:ext>
            </p:extLst>
          </p:nvPr>
        </p:nvGraphicFramePr>
        <p:xfrm>
          <a:off x="323850" y="869950"/>
          <a:ext cx="8719100" cy="3551234"/>
        </p:xfrm>
        <a:graphic>
          <a:graphicData uri="http://schemas.openxmlformats.org/drawingml/2006/table">
            <a:tbl>
              <a:tblPr/>
              <a:tblGrid>
                <a:gridCol w="300038"/>
                <a:gridCol w="254000"/>
                <a:gridCol w="457749"/>
                <a:gridCol w="571500"/>
                <a:gridCol w="1476375"/>
                <a:gridCol w="352425"/>
                <a:gridCol w="342900"/>
                <a:gridCol w="350838"/>
                <a:gridCol w="349250"/>
                <a:gridCol w="352425"/>
                <a:gridCol w="352425"/>
                <a:gridCol w="1062037"/>
                <a:gridCol w="966788"/>
                <a:gridCol w="703262"/>
                <a:gridCol w="827088"/>
              </a:tblGrid>
              <a:tr h="25493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7" marB="36007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7" marB="36007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Erfüllungsgrad*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7" marB="36007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6007" marB="36007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6.3.?</a:t>
                      </a:r>
                    </a:p>
                  </a:txBody>
                  <a:tcPr marL="90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Zeithorizont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9000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0" marT="36007" marB="36007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 - -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 -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++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+++</a:t>
                      </a: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Kontrolldatum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0" marR="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0" marT="36007" marB="36007" anchor="ctr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SGE/Projekt</a:t>
                      </a: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>
                      <a:noFill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&lt;Ziel-Wert&gt;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X</a:t>
                      </a: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&lt;Bemerkung&gt;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...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...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SGE/Projekt</a:t>
                      </a: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 gridSpan="1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Gesamtunternehmen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74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54000" marR="54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8000" marR="18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36007" marB="36007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392" name="AutoShape 1324"/>
          <p:cNvSpPr>
            <a:spLocks/>
          </p:cNvSpPr>
          <p:nvPr/>
        </p:nvSpPr>
        <p:spPr bwMode="auto">
          <a:xfrm>
            <a:off x="5145088" y="-13085"/>
            <a:ext cx="3995737" cy="842145"/>
          </a:xfrm>
          <a:prstGeom prst="borderCallout2">
            <a:avLst>
              <a:gd name="adj1" fmla="val 14009"/>
              <a:gd name="adj2" fmla="val -1907"/>
              <a:gd name="adj3" fmla="val 14009"/>
              <a:gd name="adj4" fmla="val -64245"/>
              <a:gd name="adj5" fmla="val 131130"/>
              <a:gd name="adj6" fmla="val -10496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buClr>
                <a:schemeClr val="bg1"/>
              </a:buClr>
              <a:buSzPct val="150000"/>
            </a:pPr>
            <a:r>
              <a:rPr lang="de-CH" altLang="de-DE" sz="1000" b="1" dirty="0" smtClean="0">
                <a:solidFill>
                  <a:schemeClr val="bg1"/>
                </a:solidFill>
                <a:latin typeface="+mn-lt"/>
              </a:rPr>
              <a:t>Variante </a:t>
            </a:r>
            <a:r>
              <a:rPr lang="de-CH" altLang="de-DE" sz="1000" b="1" dirty="0">
                <a:solidFill>
                  <a:schemeClr val="bg1"/>
                </a:solidFill>
                <a:latin typeface="+mn-lt"/>
              </a:rPr>
              <a:t>für </a:t>
            </a:r>
            <a:r>
              <a:rPr lang="de-CH" altLang="de-DE" sz="1000" b="1" dirty="0" smtClean="0">
                <a:solidFill>
                  <a:schemeClr val="bg1"/>
                </a:solidFill>
                <a:latin typeface="+mn-lt"/>
              </a:rPr>
              <a:t>mehrere SGE</a:t>
            </a:r>
            <a:endParaRPr lang="de-CH" altLang="de-DE" sz="1000" b="1" dirty="0">
              <a:solidFill>
                <a:schemeClr val="bg1"/>
              </a:solidFill>
              <a:latin typeface="+mn-lt"/>
            </a:endParaRPr>
          </a:p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Erstellen Sie wo sinnvoll je eine separate Folie pro Zeithorizont (gemäss 3.8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).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Duplizieren Sie dazu die Folie: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Einfügen &gt; Folie duplizieren</a:t>
            </a:r>
          </a:p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Passen Sie die Nummerierung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entsprechend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an.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 / Korrekturmassnahmen</a:t>
            </a:r>
            <a:endParaRPr lang="de-CH" altLang="de-DE" b="1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 Box 197"/>
          <p:cNvSpPr txBox="1">
            <a:spLocks noChangeArrowheads="1"/>
          </p:cNvSpPr>
          <p:nvPr/>
        </p:nvSpPr>
        <p:spPr bwMode="auto">
          <a:xfrm>
            <a:off x="360000" y="5109170"/>
            <a:ext cx="8640000" cy="257369"/>
          </a:xfrm>
          <a:prstGeom prst="rect">
            <a:avLst/>
          </a:prstGeom>
          <a:solidFill>
            <a:srgbClr val="DFE8F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/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*)  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- - -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Rückschritt       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-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kein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Fortschritt      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untererfüllt      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auf Kurs      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erfüllt      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+++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übererfüllt</a:t>
            </a:r>
            <a:endParaRPr lang="de-CH" sz="1000" dirty="0">
              <a:latin typeface="+mn-lt"/>
              <a:ea typeface="Times New Roman" pitchFamily="18" charset="0"/>
              <a:cs typeface="Arial" charset="0"/>
            </a:endParaRPr>
          </a:p>
        </p:txBody>
      </p:sp>
      <p:sp>
        <p:nvSpPr>
          <p:cNvPr id="14" name="AutoShape 1325"/>
          <p:cNvSpPr>
            <a:spLocks/>
          </p:cNvSpPr>
          <p:nvPr/>
        </p:nvSpPr>
        <p:spPr bwMode="auto">
          <a:xfrm>
            <a:off x="5053013" y="2527300"/>
            <a:ext cx="2643187" cy="553998"/>
          </a:xfrm>
          <a:prstGeom prst="borderCallout2">
            <a:avLst>
              <a:gd name="adj1" fmla="val 21176"/>
              <a:gd name="adj2" fmla="val -2884"/>
              <a:gd name="adj3" fmla="val 21176"/>
              <a:gd name="adj4" fmla="val -10630"/>
              <a:gd name="adj5" fmla="val -130000"/>
              <a:gd name="adj6" fmla="val -15616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Tragen Sie hier Ihre Bewertung ein und hinterlegen Sie das Feld mit der entsprechenden Farbe.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30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</a:rPr>
              <a:t>6-Controlling / &lt;Datum&gt;</a:t>
            </a:r>
          </a:p>
        </p:txBody>
      </p:sp>
      <p:sp>
        <p:nvSpPr>
          <p:cNvPr id="1229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FADB399-FB3E-4B5F-A7B7-26ACE39732D5}" type="slidenum">
              <a:rPr lang="de-CH" altLang="de-DE" sz="1000" smtClean="0">
                <a:solidFill>
                  <a:srgbClr val="000099"/>
                </a:solidFill>
              </a:rPr>
              <a:pPr eaLnBrk="1" hangingPunct="1"/>
              <a:t>9</a:t>
            </a:fld>
            <a:endParaRPr lang="de-CH" altLang="de-DE" sz="1000" smtClean="0">
              <a:solidFill>
                <a:srgbClr val="000099"/>
              </a:solidFill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altLang="de-DE" smtClean="0"/>
              <a:t>6.4  Projektkontrolle</a:t>
            </a:r>
            <a:endParaRPr lang="de-CH" altLang="de-DE" noProof="1" smtClean="0"/>
          </a:p>
        </p:txBody>
      </p:sp>
      <p:graphicFrame>
        <p:nvGraphicFramePr>
          <p:cNvPr id="245977" name="Group 32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923513"/>
              </p:ext>
            </p:extLst>
          </p:nvPr>
        </p:nvGraphicFramePr>
        <p:xfrm>
          <a:off x="360000" y="936000"/>
          <a:ext cx="8640763" cy="3629387"/>
        </p:xfrm>
        <a:graphic>
          <a:graphicData uri="http://schemas.openxmlformats.org/drawingml/2006/table">
            <a:tbl>
              <a:tblPr/>
              <a:tblGrid>
                <a:gridCol w="484188"/>
                <a:gridCol w="490537"/>
                <a:gridCol w="450850"/>
                <a:gridCol w="812800"/>
                <a:gridCol w="310356"/>
                <a:gridCol w="310356"/>
                <a:gridCol w="310356"/>
                <a:gridCol w="310356"/>
                <a:gridCol w="310356"/>
                <a:gridCol w="310356"/>
                <a:gridCol w="700087"/>
                <a:gridCol w="639763"/>
                <a:gridCol w="663575"/>
                <a:gridCol w="649287"/>
                <a:gridCol w="314590"/>
                <a:gridCol w="314590"/>
                <a:gridCol w="314590"/>
                <a:gridCol w="314590"/>
                <a:gridCol w="314590"/>
                <a:gridCol w="314590"/>
              </a:tblGrid>
              <a:tr h="25484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anchor="ctr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Massnahmen-Review*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Budget-Kontrolle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Ziel-Erfüllung*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4072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6.4.?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Zeithorizont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 - -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 -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++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+++</a:t>
                      </a: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Budget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tCHF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Einsatz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tCHF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Prognose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tCHF</a:t>
                      </a: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Status°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- -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-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++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+++</a:t>
                      </a:r>
                      <a:endParaRPr kumimoji="0" lang="de-CH" sz="11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35994" marB="35994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196"/>
                      </a:srgbClr>
                    </a:solidFill>
                  </a:tcPr>
                </a:tc>
              </a:tr>
              <a:tr h="27459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SGE/Projekt</a:t>
                      </a: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1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>
                      <a:noFill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&lt;Datum&gt;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&lt;Visiert von&gt;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X</a:t>
                      </a: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CHF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CHF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CHF</a:t>
                      </a: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X</a:t>
                      </a: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36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8" charset="0"/>
                        <a:cs typeface="Arial" charset="0"/>
                      </a:endParaRPr>
                    </a:p>
                  </a:txBody>
                  <a:tcPr marL="36000" marR="36000" marT="35994" marB="359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0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5994" marB="35994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605" name="AutoShape 3271"/>
          <p:cNvSpPr>
            <a:spLocks/>
          </p:cNvSpPr>
          <p:nvPr/>
        </p:nvSpPr>
        <p:spPr bwMode="auto">
          <a:xfrm>
            <a:off x="5145088" y="-22899"/>
            <a:ext cx="3995737" cy="861774"/>
          </a:xfrm>
          <a:prstGeom prst="borderCallout2">
            <a:avLst>
              <a:gd name="adj1" fmla="val 14009"/>
              <a:gd name="adj2" fmla="val -1907"/>
              <a:gd name="adj3" fmla="val 14009"/>
              <a:gd name="adj4" fmla="val -64245"/>
              <a:gd name="adj5" fmla="val 155446"/>
              <a:gd name="adj6" fmla="val -112119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buClr>
                <a:schemeClr val="bg1"/>
              </a:buClr>
              <a:buSzPct val="150000"/>
            </a:pPr>
            <a:r>
              <a:rPr lang="de-CH" altLang="de-DE" sz="1000" b="1" dirty="0">
                <a:solidFill>
                  <a:schemeClr val="bg1"/>
                </a:solidFill>
              </a:rPr>
              <a:t>Variante für eine SGE</a:t>
            </a:r>
          </a:p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Erstellen Sie wo sinnvoll je eine separate Folie pro Zeithorizont (gemäss 3.8).</a:t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Duplizieren Sie dazu die Folie: Einfügen &gt; Folie duplizieren</a:t>
            </a:r>
          </a:p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Passen Sie die Nummerierung entsprechend an.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2612" name="AutoShape 3279"/>
          <p:cNvSpPr>
            <a:spLocks/>
          </p:cNvSpPr>
          <p:nvPr/>
        </p:nvSpPr>
        <p:spPr bwMode="auto">
          <a:xfrm>
            <a:off x="5468938" y="2759385"/>
            <a:ext cx="2643187" cy="534368"/>
          </a:xfrm>
          <a:prstGeom prst="borderCallout2">
            <a:avLst>
              <a:gd name="adj1" fmla="val 19833"/>
              <a:gd name="adj2" fmla="val -2884"/>
              <a:gd name="adj3" fmla="val 19833"/>
              <a:gd name="adj4" fmla="val -43481"/>
              <a:gd name="adj5" fmla="val -117079"/>
              <a:gd name="adj6" fmla="val -69611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Tragen Sie hier Ihre Bewertung ein und hinterlegen Sie das Feld mit der entsprechenden Farbe.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 / Korrekturmassnahmen</a:t>
            </a:r>
            <a:endParaRPr lang="de-CH" altLang="de-DE" b="1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 Box 197"/>
          <p:cNvSpPr txBox="1">
            <a:spLocks noChangeArrowheads="1"/>
          </p:cNvSpPr>
          <p:nvPr/>
        </p:nvSpPr>
        <p:spPr bwMode="auto">
          <a:xfrm>
            <a:off x="360000" y="4921586"/>
            <a:ext cx="8640000" cy="442035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>
              <a:tabLst>
                <a:tab pos="180975" algn="l"/>
                <a:tab pos="1438275" algn="l"/>
                <a:tab pos="2695575" algn="l"/>
                <a:tab pos="3943350" algn="l"/>
                <a:tab pos="5200650" algn="l"/>
              </a:tabLst>
            </a:pP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*)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 </a:t>
            </a:r>
            <a:r>
              <a:rPr lang="de-CH" sz="1200" b="1" dirty="0">
                <a:latin typeface="+mn-lt"/>
                <a:ea typeface="Times New Roman" pitchFamily="18" charset="0"/>
                <a:cs typeface="Arial" charset="0"/>
              </a:rPr>
              <a:t>- - 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Rückschritt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 -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kein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Fortschritt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untererfüllt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auf Kurs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erfüllt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+++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übererfüllt</a:t>
            </a:r>
          </a:p>
          <a:p>
            <a:pPr eaLnBrk="1" hangingPunct="1">
              <a:tabLst>
                <a:tab pos="180975" algn="l"/>
                <a:tab pos="1438275" algn="l"/>
                <a:tab pos="2695575" algn="l"/>
                <a:tab pos="3943350" algn="l"/>
                <a:tab pos="5200650" algn="l"/>
              </a:tabLst>
            </a:pP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°)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+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über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Budget	</a:t>
            </a:r>
            <a:r>
              <a:rPr lang="de-CH" sz="1200" b="1" dirty="0" smtClean="0">
                <a:latin typeface="+mn-lt"/>
                <a:ea typeface="Times New Roman" pitchFamily="18" charset="0"/>
                <a:cs typeface="Arial" charset="0"/>
              </a:rPr>
              <a:t>-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unter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Budget	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ok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auf 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Kurs	</a:t>
            </a:r>
            <a:r>
              <a:rPr lang="de-CH" sz="1000" b="1" dirty="0" smtClean="0">
                <a:latin typeface="+mn-lt"/>
                <a:ea typeface="Times New Roman" pitchFamily="18" charset="0"/>
                <a:cs typeface="Arial" charset="0"/>
              </a:rPr>
              <a:t>!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  </a:t>
            </a:r>
            <a:r>
              <a:rPr lang="de-CH" sz="1000" dirty="0">
                <a:latin typeface="+mn-lt"/>
                <a:ea typeface="Times New Roman" pitchFamily="18" charset="0"/>
                <a:cs typeface="Arial" charset="0"/>
              </a:rPr>
              <a:t>Vorsicht</a:t>
            </a:r>
            <a:r>
              <a:rPr lang="de-CH" sz="1000" dirty="0" smtClean="0">
                <a:latin typeface="+mn-lt"/>
                <a:ea typeface="Times New Roman" pitchFamily="18" charset="0"/>
                <a:cs typeface="Arial" charset="0"/>
              </a:rPr>
              <a:t>.</a:t>
            </a:r>
            <a:endParaRPr lang="de-CH" sz="1000" dirty="0">
              <a:latin typeface="+mn-lt"/>
              <a:ea typeface="Times New Roman" pitchFamily="18" charset="0"/>
              <a:cs typeface="Arial" charset="0"/>
            </a:endParaRPr>
          </a:p>
        </p:txBody>
      </p:sp>
      <p:sp>
        <p:nvSpPr>
          <p:cNvPr id="12613" name="Text Box 3290"/>
          <p:cNvSpPr txBox="1">
            <a:spLocks noChangeArrowheads="1"/>
          </p:cNvSpPr>
          <p:nvPr/>
        </p:nvSpPr>
        <p:spPr bwMode="auto">
          <a:xfrm>
            <a:off x="2195562" y="3584319"/>
            <a:ext cx="4968875" cy="117173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extLst/>
        </p:spPr>
        <p:txBody>
          <a:bodyPr lIns="90000" tIns="46800" rIns="900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de-CH" altLang="de-DE" dirty="0">
              <a:solidFill>
                <a:schemeClr val="bg1"/>
              </a:solidFill>
              <a:latin typeface="+mj-lt"/>
            </a:endParaRPr>
          </a:p>
          <a:p>
            <a:pPr algn="ctr" eaLnBrk="1" hangingPunct="1"/>
            <a:r>
              <a:rPr lang="de-CH" altLang="de-DE" dirty="0">
                <a:solidFill>
                  <a:schemeClr val="bg1"/>
                </a:solidFill>
                <a:latin typeface="+mj-lt"/>
              </a:rPr>
              <a:t>Dieser Teilschritt ist vom </a:t>
            </a:r>
          </a:p>
          <a:p>
            <a:pPr algn="ctr" eaLnBrk="1" hangingPunct="1"/>
            <a:r>
              <a:rPr lang="de-CH" altLang="de-DE" b="1" dirty="0">
                <a:solidFill>
                  <a:schemeClr val="bg1"/>
                </a:solidFill>
                <a:latin typeface="+mj-lt"/>
              </a:rPr>
              <a:t>Entscheidungsträger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(bzw. von der</a:t>
            </a:r>
            <a:r>
              <a:rPr lang="de-CH" altLang="de-DE" b="1" dirty="0">
                <a:solidFill>
                  <a:schemeClr val="bg1"/>
                </a:solidFill>
                <a:latin typeface="+mj-lt"/>
              </a:rPr>
              <a:t> Projektsteuerung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)</a:t>
            </a:r>
            <a:r>
              <a:rPr lang="de-CH" altLang="de-DE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de-CH" altLang="de-DE" dirty="0">
                <a:solidFill>
                  <a:schemeClr val="bg1"/>
                </a:solidFill>
                <a:latin typeface="+mj-lt"/>
              </a:rPr>
              <a:t>auszufüllen!</a:t>
            </a:r>
          </a:p>
          <a:p>
            <a:pPr algn="ctr" eaLnBrk="1" hangingPunct="1"/>
            <a:endParaRPr lang="en-US" altLang="de-DE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LP Design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66FF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66FF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200" dirty="0"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798</Words>
  <Application>Microsoft Office PowerPoint</Application>
  <PresentationFormat>Bildschirmpräsentation (4:3)</PresentationFormat>
  <Paragraphs>255</Paragraphs>
  <Slides>10</Slides>
  <Notes>10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2" baseType="lpstr">
      <vt:lpstr>1_Standarddesign</vt:lpstr>
      <vt:lpstr>Arbeitsblatt</vt:lpstr>
      <vt:lpstr>Strategie &lt;Firmenname&gt;  Schritt 6: Controlling</vt:lpstr>
      <vt:lpstr>6  Controlling</vt:lpstr>
      <vt:lpstr>6.1  Massnahmen-Review: Anleitung</vt:lpstr>
      <vt:lpstr>6.1  Massnahmen-Review</vt:lpstr>
      <vt:lpstr>6.2  Budgetkontrolle: Anleitung</vt:lpstr>
      <vt:lpstr>6.2  Budgetkontrolle</vt:lpstr>
      <vt:lpstr>6.3  Zielerfüllung</vt:lpstr>
      <vt:lpstr>6.3  Zielerfüllung</vt:lpstr>
      <vt:lpstr>6.4  Projektkontrolle</vt:lpstr>
      <vt:lpstr>6.4  Projektkontrolle</vt:lpstr>
    </vt:vector>
  </TitlesOfParts>
  <Company>fhs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1-Situationsanlyse</dc:title>
  <dc:creator>euk</dc:creator>
  <cp:lastModifiedBy>Susy Rüegg</cp:lastModifiedBy>
  <cp:revision>392</cp:revision>
  <cp:lastPrinted>2014-12-17T10:25:40Z</cp:lastPrinted>
  <dcterms:created xsi:type="dcterms:W3CDTF">2004-09-27T07:18:08Z</dcterms:created>
  <dcterms:modified xsi:type="dcterms:W3CDTF">2015-12-16T10:44:59Z</dcterms:modified>
</cp:coreProperties>
</file>